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7" r:id="rId2"/>
    <p:sldId id="326" r:id="rId3"/>
    <p:sldId id="339" r:id="rId4"/>
    <p:sldId id="338" r:id="rId5"/>
    <p:sldId id="329" r:id="rId6"/>
    <p:sldId id="330" r:id="rId7"/>
    <p:sldId id="331" r:id="rId8"/>
    <p:sldId id="328" r:id="rId9"/>
    <p:sldId id="323" r:id="rId10"/>
    <p:sldId id="314" r:id="rId11"/>
    <p:sldId id="327" r:id="rId12"/>
    <p:sldId id="332" r:id="rId13"/>
    <p:sldId id="315" r:id="rId14"/>
    <p:sldId id="333" r:id="rId15"/>
    <p:sldId id="335" r:id="rId16"/>
    <p:sldId id="334" r:id="rId17"/>
    <p:sldId id="291" r:id="rId18"/>
    <p:sldId id="325" r:id="rId19"/>
    <p:sldId id="287" r:id="rId20"/>
    <p:sldId id="309" r:id="rId21"/>
    <p:sldId id="310" r:id="rId22"/>
    <p:sldId id="311" r:id="rId23"/>
    <p:sldId id="336" r:id="rId24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UAISS Karima" initials="B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F41"/>
    <a:srgbClr val="00B050"/>
    <a:srgbClr val="859A1A"/>
    <a:srgbClr val="A6C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ouaiss\Desktop\Article%20Viviane%20et%20Agn&#232;s\Graphiqu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ouaiss\Desktop\Article%20Viviane%20et%20Agn&#232;s\Graphiqu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ouaiss\Desktop\Article%20Viviane%20et%20Agn&#232;s\Graphiqu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bouaiss\Desktop\Article%20Viviane%20et%20Agn&#232;s\Graphiqu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5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cap="none" dirty="0" err="1" smtClean="0">
                <a:solidFill>
                  <a:schemeClr val="tx2"/>
                </a:solidFill>
              </a:rPr>
              <a:t>Présence</a:t>
            </a:r>
            <a:r>
              <a:rPr lang="en-US" cap="none" dirty="0" smtClean="0">
                <a:solidFill>
                  <a:schemeClr val="tx2"/>
                </a:solidFill>
              </a:rPr>
              <a:t> </a:t>
            </a:r>
            <a:r>
              <a:rPr lang="en-US" cap="none" dirty="0" err="1" smtClean="0">
                <a:solidFill>
                  <a:schemeClr val="tx2"/>
                </a:solidFill>
              </a:rPr>
              <a:t>moyenne</a:t>
            </a:r>
            <a:r>
              <a:rPr lang="en-US" cap="none" baseline="0" dirty="0" smtClean="0">
                <a:solidFill>
                  <a:schemeClr val="tx2"/>
                </a:solidFill>
              </a:rPr>
              <a:t> des femmes </a:t>
            </a:r>
            <a:r>
              <a:rPr lang="en-US" cap="none" baseline="0" dirty="0" err="1" smtClean="0">
                <a:solidFill>
                  <a:schemeClr val="tx2"/>
                </a:solidFill>
              </a:rPr>
              <a:t>dans</a:t>
            </a:r>
            <a:r>
              <a:rPr lang="en-US" cap="none" baseline="0" dirty="0" smtClean="0">
                <a:solidFill>
                  <a:schemeClr val="tx2"/>
                </a:solidFill>
              </a:rPr>
              <a:t> les CA </a:t>
            </a:r>
            <a:r>
              <a:rPr lang="en-US" cap="none" baseline="0" dirty="0" err="1" smtClean="0">
                <a:solidFill>
                  <a:schemeClr val="tx2"/>
                </a:solidFill>
              </a:rPr>
              <a:t>européens</a:t>
            </a:r>
            <a:endParaRPr lang="en-US" cap="none" dirty="0">
              <a:solidFill>
                <a:schemeClr val="tx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'EU - European Commission'!$B$1</c:f>
              <c:strCache>
                <c:ptCount val="1"/>
                <c:pt idx="0">
                  <c:v>taux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'EU - European Commission'!$A$2:$A$11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'EU - European Commission'!$B$2:$B$11</c:f>
              <c:numCache>
                <c:formatCode>0%</c:formatCode>
                <c:ptCount val="10"/>
                <c:pt idx="0" formatCode="0.00%">
                  <c:v>8.5000000000000006E-2</c:v>
                </c:pt>
                <c:pt idx="1">
                  <c:v>0.09</c:v>
                </c:pt>
                <c:pt idx="2" formatCode="0.00%">
                  <c:v>9.8000000000000004E-2</c:v>
                </c:pt>
                <c:pt idx="3" formatCode="0.00%">
                  <c:v>9.7000000000000003E-2</c:v>
                </c:pt>
                <c:pt idx="4" formatCode="0.00%">
                  <c:v>0.10299999999999999</c:v>
                </c:pt>
                <c:pt idx="5" formatCode="0.00%">
                  <c:v>0.107</c:v>
                </c:pt>
                <c:pt idx="6" formatCode="0.00%">
                  <c:v>0.109</c:v>
                </c:pt>
                <c:pt idx="7" formatCode="0.00%">
                  <c:v>0.11799999999999999</c:v>
                </c:pt>
                <c:pt idx="8" formatCode="0.00%">
                  <c:v>0.13600000000000001</c:v>
                </c:pt>
                <c:pt idx="9" formatCode="0.00%">
                  <c:v>0.13700000000000001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344903488"/>
        <c:axId val="344911888"/>
      </c:barChart>
      <c:catAx>
        <c:axId val="34490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4911888"/>
        <c:crosses val="autoZero"/>
        <c:auto val="1"/>
        <c:lblAlgn val="ctr"/>
        <c:lblOffset val="100"/>
        <c:noMultiLvlLbl val="0"/>
      </c:catAx>
      <c:valAx>
        <c:axId val="34491188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490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Présence des femmes dans les CA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Chiffres!$F$1</c:f>
              <c:strCache>
                <c:ptCount val="1"/>
                <c:pt idx="0">
                  <c:v>CS 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Lbls>
            <c:dLbl>
              <c:idx val="2"/>
              <c:layout>
                <c:manualLayout>
                  <c:x val="-1.5470990552706619E-3"/>
                  <c:y val="0"/>
                </c:manualLayout>
              </c:layout>
              <c:spPr>
                <a:solidFill>
                  <a:srgbClr val="C5DF41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Chiffres!$E$2:$E$21</c:f>
              <c:strCache>
                <c:ptCount val="20"/>
                <c:pt idx="0">
                  <c:v>Norway</c:v>
                </c:pt>
                <c:pt idx="1">
                  <c:v>Sweden</c:v>
                </c:pt>
                <c:pt idx="2">
                  <c:v>France</c:v>
                </c:pt>
                <c:pt idx="3">
                  <c:v>Finland</c:v>
                </c:pt>
                <c:pt idx="4">
                  <c:v>Denmark</c:v>
                </c:pt>
                <c:pt idx="5">
                  <c:v>Netherlands</c:v>
                </c:pt>
                <c:pt idx="6">
                  <c:v>New Zealand</c:v>
                </c:pt>
                <c:pt idx="7">
                  <c:v>Belgium</c:v>
                </c:pt>
                <c:pt idx="8">
                  <c:v>Germany</c:v>
                </c:pt>
                <c:pt idx="9">
                  <c:v>South Africa</c:v>
                </c:pt>
                <c:pt idx="10">
                  <c:v>Israel</c:v>
                </c:pt>
                <c:pt idx="11">
                  <c:v>United Kingdom</c:v>
                </c:pt>
                <c:pt idx="12">
                  <c:v>Austria</c:v>
                </c:pt>
                <c:pt idx="13">
                  <c:v>Australie</c:v>
                </c:pt>
                <c:pt idx="14">
                  <c:v>Italy</c:v>
                </c:pt>
                <c:pt idx="15">
                  <c:v>Poland</c:v>
                </c:pt>
                <c:pt idx="16">
                  <c:v>Bulgaria</c:v>
                </c:pt>
                <c:pt idx="17">
                  <c:v>Canada</c:v>
                </c:pt>
                <c:pt idx="18">
                  <c:v>Greece</c:v>
                </c:pt>
                <c:pt idx="19">
                  <c:v>Spain</c:v>
                </c:pt>
              </c:strCache>
            </c:strRef>
          </c:cat>
          <c:val>
            <c:numRef>
              <c:f>Chiffres!$F$2:$F$21</c:f>
              <c:numCache>
                <c:formatCode>0%</c:formatCode>
                <c:ptCount val="20"/>
                <c:pt idx="0">
                  <c:v>0.36599999999999999</c:v>
                </c:pt>
                <c:pt idx="1">
                  <c:v>0.28899999999999998</c:v>
                </c:pt>
                <c:pt idx="2">
                  <c:v>0.161</c:v>
                </c:pt>
                <c:pt idx="3">
                  <c:v>0.26400000000000001</c:v>
                </c:pt>
                <c:pt idx="4">
                  <c:v>0.16900000000000001</c:v>
                </c:pt>
                <c:pt idx="5">
                  <c:v>0.17199999999999999</c:v>
                </c:pt>
                <c:pt idx="6">
                  <c:v>0.156</c:v>
                </c:pt>
                <c:pt idx="7">
                  <c:v>0.152</c:v>
                </c:pt>
                <c:pt idx="8">
                  <c:v>0.11799999999999999</c:v>
                </c:pt>
                <c:pt idx="9">
                  <c:v>0.18099999999999999</c:v>
                </c:pt>
                <c:pt idx="10">
                  <c:v>0.185</c:v>
                </c:pt>
                <c:pt idx="11">
                  <c:v>0.10100000000000001</c:v>
                </c:pt>
                <c:pt idx="12">
                  <c:v>0.114</c:v>
                </c:pt>
                <c:pt idx="13">
                  <c:v>0.108</c:v>
                </c:pt>
                <c:pt idx="14">
                  <c:v>5.5E-2</c:v>
                </c:pt>
                <c:pt idx="15">
                  <c:v>9.5000000000000001E-2</c:v>
                </c:pt>
                <c:pt idx="16">
                  <c:v>0.125</c:v>
                </c:pt>
                <c:pt idx="17">
                  <c:v>0.125</c:v>
                </c:pt>
                <c:pt idx="18">
                  <c:v>0.115</c:v>
                </c:pt>
                <c:pt idx="19">
                  <c:v>0.105</c:v>
                </c:pt>
              </c:numCache>
            </c:numRef>
          </c:val>
        </c:ser>
        <c:ser>
          <c:idx val="1"/>
          <c:order val="1"/>
          <c:tx>
            <c:strRef>
              <c:f>Chiffres!$G$1</c:f>
              <c:strCache>
                <c:ptCount val="1"/>
                <c:pt idx="0">
                  <c:v>CS 2011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Chiffres!$E$2:$E$21</c:f>
              <c:strCache>
                <c:ptCount val="20"/>
                <c:pt idx="0">
                  <c:v>Norway</c:v>
                </c:pt>
                <c:pt idx="1">
                  <c:v>Sweden</c:v>
                </c:pt>
                <c:pt idx="2">
                  <c:v>France</c:v>
                </c:pt>
                <c:pt idx="3">
                  <c:v>Finland</c:v>
                </c:pt>
                <c:pt idx="4">
                  <c:v>Denmark</c:v>
                </c:pt>
                <c:pt idx="5">
                  <c:v>Netherlands</c:v>
                </c:pt>
                <c:pt idx="6">
                  <c:v>New Zealand</c:v>
                </c:pt>
                <c:pt idx="7">
                  <c:v>Belgium</c:v>
                </c:pt>
                <c:pt idx="8">
                  <c:v>Germany</c:v>
                </c:pt>
                <c:pt idx="9">
                  <c:v>South Africa</c:v>
                </c:pt>
                <c:pt idx="10">
                  <c:v>Israel</c:v>
                </c:pt>
                <c:pt idx="11">
                  <c:v>United Kingdom</c:v>
                </c:pt>
                <c:pt idx="12">
                  <c:v>Austria</c:v>
                </c:pt>
                <c:pt idx="13">
                  <c:v>Australie</c:v>
                </c:pt>
                <c:pt idx="14">
                  <c:v>Italy</c:v>
                </c:pt>
                <c:pt idx="15">
                  <c:v>Poland</c:v>
                </c:pt>
                <c:pt idx="16">
                  <c:v>Bulgaria</c:v>
                </c:pt>
                <c:pt idx="17">
                  <c:v>Canada</c:v>
                </c:pt>
                <c:pt idx="18">
                  <c:v>Greece</c:v>
                </c:pt>
                <c:pt idx="19">
                  <c:v>Spain</c:v>
                </c:pt>
              </c:strCache>
            </c:strRef>
          </c:cat>
          <c:val>
            <c:numRef>
              <c:f>Chiffres!$G$2:$G$21</c:f>
            </c:numRef>
          </c:val>
        </c:ser>
        <c:ser>
          <c:idx val="2"/>
          <c:order val="2"/>
          <c:tx>
            <c:strRef>
              <c:f>Chiffres!$H$1</c:f>
              <c:strCache>
                <c:ptCount val="1"/>
                <c:pt idx="0">
                  <c:v>CS 2012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Chiffres!$E$2:$E$21</c:f>
              <c:strCache>
                <c:ptCount val="20"/>
                <c:pt idx="0">
                  <c:v>Norway</c:v>
                </c:pt>
                <c:pt idx="1">
                  <c:v>Sweden</c:v>
                </c:pt>
                <c:pt idx="2">
                  <c:v>France</c:v>
                </c:pt>
                <c:pt idx="3">
                  <c:v>Finland</c:v>
                </c:pt>
                <c:pt idx="4">
                  <c:v>Denmark</c:v>
                </c:pt>
                <c:pt idx="5">
                  <c:v>Netherlands</c:v>
                </c:pt>
                <c:pt idx="6">
                  <c:v>New Zealand</c:v>
                </c:pt>
                <c:pt idx="7">
                  <c:v>Belgium</c:v>
                </c:pt>
                <c:pt idx="8">
                  <c:v>Germany</c:v>
                </c:pt>
                <c:pt idx="9">
                  <c:v>South Africa</c:v>
                </c:pt>
                <c:pt idx="10">
                  <c:v>Israel</c:v>
                </c:pt>
                <c:pt idx="11">
                  <c:v>United Kingdom</c:v>
                </c:pt>
                <c:pt idx="12">
                  <c:v>Austria</c:v>
                </c:pt>
                <c:pt idx="13">
                  <c:v>Australie</c:v>
                </c:pt>
                <c:pt idx="14">
                  <c:v>Italy</c:v>
                </c:pt>
                <c:pt idx="15">
                  <c:v>Poland</c:v>
                </c:pt>
                <c:pt idx="16">
                  <c:v>Bulgaria</c:v>
                </c:pt>
                <c:pt idx="17">
                  <c:v>Canada</c:v>
                </c:pt>
                <c:pt idx="18">
                  <c:v>Greece</c:v>
                </c:pt>
                <c:pt idx="19">
                  <c:v>Spain</c:v>
                </c:pt>
              </c:strCache>
            </c:strRef>
          </c:cat>
          <c:val>
            <c:numRef>
              <c:f>Chiffres!$H$2:$H$21</c:f>
            </c:numRef>
          </c:val>
        </c:ser>
        <c:ser>
          <c:idx val="3"/>
          <c:order val="3"/>
          <c:tx>
            <c:strRef>
              <c:f>Chiffres!$I$1</c:f>
              <c:strCache>
                <c:ptCount val="1"/>
                <c:pt idx="0">
                  <c:v>CS 2013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dLbl>
              <c:idx val="2"/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-540000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Chiffres!$E$2:$E$21</c:f>
              <c:strCache>
                <c:ptCount val="20"/>
                <c:pt idx="0">
                  <c:v>Norway</c:v>
                </c:pt>
                <c:pt idx="1">
                  <c:v>Sweden</c:v>
                </c:pt>
                <c:pt idx="2">
                  <c:v>France</c:v>
                </c:pt>
                <c:pt idx="3">
                  <c:v>Finland</c:v>
                </c:pt>
                <c:pt idx="4">
                  <c:v>Denmark</c:v>
                </c:pt>
                <c:pt idx="5">
                  <c:v>Netherlands</c:v>
                </c:pt>
                <c:pt idx="6">
                  <c:v>New Zealand</c:v>
                </c:pt>
                <c:pt idx="7">
                  <c:v>Belgium</c:v>
                </c:pt>
                <c:pt idx="8">
                  <c:v>Germany</c:v>
                </c:pt>
                <c:pt idx="9">
                  <c:v>South Africa</c:v>
                </c:pt>
                <c:pt idx="10">
                  <c:v>Israel</c:v>
                </c:pt>
                <c:pt idx="11">
                  <c:v>United Kingdom</c:v>
                </c:pt>
                <c:pt idx="12">
                  <c:v>Austria</c:v>
                </c:pt>
                <c:pt idx="13">
                  <c:v>Australie</c:v>
                </c:pt>
                <c:pt idx="14">
                  <c:v>Italy</c:v>
                </c:pt>
                <c:pt idx="15">
                  <c:v>Poland</c:v>
                </c:pt>
                <c:pt idx="16">
                  <c:v>Bulgaria</c:v>
                </c:pt>
                <c:pt idx="17">
                  <c:v>Canada</c:v>
                </c:pt>
                <c:pt idx="18">
                  <c:v>Greece</c:v>
                </c:pt>
                <c:pt idx="19">
                  <c:v>Spain</c:v>
                </c:pt>
              </c:strCache>
            </c:strRef>
          </c:cat>
          <c:val>
            <c:numRef>
              <c:f>Chiffres!$I$2:$I$21</c:f>
              <c:numCache>
                <c:formatCode>0%</c:formatCode>
                <c:ptCount val="20"/>
                <c:pt idx="0">
                  <c:v>0.39700000000000002</c:v>
                </c:pt>
                <c:pt idx="1">
                  <c:v>0.30299999999999999</c:v>
                </c:pt>
                <c:pt idx="2">
                  <c:v>0.29599999999999999</c:v>
                </c:pt>
                <c:pt idx="3">
                  <c:v>0.29499999999999998</c:v>
                </c:pt>
                <c:pt idx="4">
                  <c:v>0.25</c:v>
                </c:pt>
                <c:pt idx="5">
                  <c:v>0.245</c:v>
                </c:pt>
                <c:pt idx="6">
                  <c:v>0.245</c:v>
                </c:pt>
                <c:pt idx="7">
                  <c:v>0.23200000000000001</c:v>
                </c:pt>
                <c:pt idx="8">
                  <c:v>0.23</c:v>
                </c:pt>
                <c:pt idx="9">
                  <c:v>0.2</c:v>
                </c:pt>
                <c:pt idx="10">
                  <c:v>0.182</c:v>
                </c:pt>
                <c:pt idx="11">
                  <c:v>0.17899999999999999</c:v>
                </c:pt>
                <c:pt idx="12">
                  <c:v>0.17599999999999999</c:v>
                </c:pt>
                <c:pt idx="13">
                  <c:v>0.17499999999999999</c:v>
                </c:pt>
                <c:pt idx="14">
                  <c:v>0.17499999999999999</c:v>
                </c:pt>
                <c:pt idx="15">
                  <c:v>0.16300000000000001</c:v>
                </c:pt>
                <c:pt idx="16">
                  <c:v>0.159</c:v>
                </c:pt>
                <c:pt idx="17">
                  <c:v>0.159</c:v>
                </c:pt>
                <c:pt idx="18">
                  <c:v>0.14299999999999999</c:v>
                </c:pt>
                <c:pt idx="19">
                  <c:v>0.13700000000000001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44918048"/>
        <c:axId val="344918608"/>
      </c:barChart>
      <c:catAx>
        <c:axId val="344918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4918608"/>
        <c:crosses val="autoZero"/>
        <c:auto val="1"/>
        <c:lblAlgn val="ctr"/>
        <c:lblOffset val="100"/>
        <c:noMultiLvlLbl val="0"/>
      </c:catAx>
      <c:valAx>
        <c:axId val="3449186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4491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Feuil2!$B$1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Feuil2!$A$2:$A$13</c:f>
              <c:strCache>
                <c:ptCount val="12"/>
                <c:pt idx="0">
                  <c:v>Norway - OMX Helsinki 25</c:v>
                </c:pt>
                <c:pt idx="1">
                  <c:v>Finland - OBX</c:v>
                </c:pt>
                <c:pt idx="2">
                  <c:v>Sweden - OMX Stockholm 30</c:v>
                </c:pt>
                <c:pt idx="3">
                  <c:v>France - CAC 40</c:v>
                </c:pt>
                <c:pt idx="4">
                  <c:v>Netherlands - AEX</c:v>
                </c:pt>
                <c:pt idx="5">
                  <c:v>Denmark - OMX Copenhagen 20</c:v>
                </c:pt>
                <c:pt idx="6">
                  <c:v>Germany - DAX30</c:v>
                </c:pt>
                <c:pt idx="7">
                  <c:v>United Kingdom - FTSE 100</c:v>
                </c:pt>
                <c:pt idx="8">
                  <c:v>Poland - WIG20</c:v>
                </c:pt>
                <c:pt idx="9">
                  <c:v>Turkey - XU050</c:v>
                </c:pt>
                <c:pt idx="10">
                  <c:v>Austria - ATX</c:v>
                </c:pt>
                <c:pt idx="11">
                  <c:v>Spain - IBEX35</c:v>
                </c:pt>
              </c:strCache>
            </c:strRef>
          </c:cat>
          <c:val>
            <c:numRef>
              <c:f>Feuil2!$B$2:$B$13</c:f>
              <c:numCache>
                <c:formatCode>0%</c:formatCode>
                <c:ptCount val="12"/>
                <c:pt idx="0">
                  <c:v>0.42</c:v>
                </c:pt>
                <c:pt idx="1">
                  <c:v>0.27</c:v>
                </c:pt>
                <c:pt idx="2">
                  <c:v>0.25</c:v>
                </c:pt>
                <c:pt idx="3">
                  <c:v>0.22</c:v>
                </c:pt>
                <c:pt idx="4">
                  <c:v>0.19</c:v>
                </c:pt>
                <c:pt idx="5">
                  <c:v>0.16</c:v>
                </c:pt>
                <c:pt idx="6">
                  <c:v>0.16</c:v>
                </c:pt>
                <c:pt idx="7">
                  <c:v>0.16</c:v>
                </c:pt>
                <c:pt idx="8">
                  <c:v>0.12</c:v>
                </c:pt>
                <c:pt idx="9">
                  <c:v>0.11</c:v>
                </c:pt>
                <c:pt idx="10">
                  <c:v>0.11</c:v>
                </c:pt>
                <c:pt idx="11">
                  <c:v>0.11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69632112"/>
        <c:axId val="169632672"/>
      </c:barChart>
      <c:catAx>
        <c:axId val="169632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none" spc="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9632672"/>
        <c:crosses val="autoZero"/>
        <c:auto val="1"/>
        <c:lblAlgn val="ctr"/>
        <c:lblOffset val="100"/>
        <c:noMultiLvlLbl val="0"/>
      </c:catAx>
      <c:valAx>
        <c:axId val="16963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9632112"/>
        <c:crosses val="autoZero"/>
        <c:crossBetween val="between"/>
        <c:majorUnit val="0.1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367284926556124E-2"/>
          <c:y val="0.12837411069551943"/>
          <c:w val="0.9165584165861913"/>
          <c:h val="0.611779761096503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ALL!$L$1</c:f>
              <c:strCache>
                <c:ptCount val="1"/>
                <c:pt idx="0">
                  <c:v>2005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elete val="1"/>
          </c:dLbls>
          <c:cat>
            <c:strRef>
              <c:f>ALL!$K$2:$K$21</c:f>
              <c:strCache>
                <c:ptCount val="20"/>
                <c:pt idx="0">
                  <c:v>Norway</c:v>
                </c:pt>
                <c:pt idx="1">
                  <c:v>Finland</c:v>
                </c:pt>
                <c:pt idx="2">
                  <c:v>Sweden</c:v>
                </c:pt>
                <c:pt idx="3">
                  <c:v>France</c:v>
                </c:pt>
                <c:pt idx="4">
                  <c:v>South Africa</c:v>
                </c:pt>
                <c:pt idx="5">
                  <c:v>Denmark</c:v>
                </c:pt>
                <c:pt idx="6">
                  <c:v>Israel</c:v>
                </c:pt>
                <c:pt idx="7">
                  <c:v>Australie</c:v>
                </c:pt>
                <c:pt idx="8">
                  <c:v>New Zealand</c:v>
                </c:pt>
                <c:pt idx="9">
                  <c:v>Netherlands</c:v>
                </c:pt>
                <c:pt idx="10">
                  <c:v>Canada</c:v>
                </c:pt>
                <c:pt idx="11">
                  <c:v>Poland</c:v>
                </c:pt>
                <c:pt idx="12">
                  <c:v>Germany</c:v>
                </c:pt>
                <c:pt idx="13">
                  <c:v>United States</c:v>
                </c:pt>
                <c:pt idx="14">
                  <c:v>Philippines</c:v>
                </c:pt>
                <c:pt idx="15">
                  <c:v>Turkey</c:v>
                </c:pt>
                <c:pt idx="16">
                  <c:v>Thailand</c:v>
                </c:pt>
                <c:pt idx="17">
                  <c:v>Austria</c:v>
                </c:pt>
                <c:pt idx="18">
                  <c:v>United Kingdom</c:v>
                </c:pt>
                <c:pt idx="19">
                  <c:v>Spain</c:v>
                </c:pt>
              </c:strCache>
            </c:strRef>
          </c:cat>
          <c:val>
            <c:numRef>
              <c:f>ALL!$L$2:$L$21</c:f>
              <c:numCache>
                <c:formatCode>0%</c:formatCode>
                <c:ptCount val="20"/>
                <c:pt idx="0">
                  <c:v>0.8</c:v>
                </c:pt>
                <c:pt idx="1">
                  <c:v>0.8</c:v>
                </c:pt>
                <c:pt idx="2">
                  <c:v>0.97</c:v>
                </c:pt>
                <c:pt idx="3">
                  <c:v>0.47799999999999998</c:v>
                </c:pt>
                <c:pt idx="4">
                  <c:v>0.86</c:v>
                </c:pt>
                <c:pt idx="5">
                  <c:v>0.5</c:v>
                </c:pt>
                <c:pt idx="6">
                  <c:v>1</c:v>
                </c:pt>
                <c:pt idx="7">
                  <c:v>0.60899999999999999</c:v>
                </c:pt>
                <c:pt idx="8">
                  <c:v>0.8</c:v>
                </c:pt>
                <c:pt idx="9">
                  <c:v>0.54200000000000004</c:v>
                </c:pt>
                <c:pt idx="10">
                  <c:v>0.56399999999999995</c:v>
                </c:pt>
                <c:pt idx="11">
                  <c:v>0.25</c:v>
                </c:pt>
                <c:pt idx="12">
                  <c:v>0.34</c:v>
                </c:pt>
                <c:pt idx="13">
                  <c:v>0.73</c:v>
                </c:pt>
                <c:pt idx="14">
                  <c:v>0.58799999999999997</c:v>
                </c:pt>
                <c:pt idx="15">
                  <c:v>0.3</c:v>
                </c:pt>
                <c:pt idx="16">
                  <c:v>0.44400000000000001</c:v>
                </c:pt>
                <c:pt idx="17">
                  <c:v>0.25</c:v>
                </c:pt>
                <c:pt idx="18">
                  <c:v>0.623</c:v>
                </c:pt>
                <c:pt idx="19">
                  <c:v>0.222</c:v>
                </c:pt>
              </c:numCache>
            </c:numRef>
          </c:val>
        </c:ser>
        <c:ser>
          <c:idx val="1"/>
          <c:order val="1"/>
          <c:tx>
            <c:strRef>
              <c:f>ALL!$M$1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3"/>
              <c:tx>
                <c:rich>
                  <a:bodyPr/>
                  <a:lstStyle/>
                  <a:p>
                    <a:fld id="{31209399-C0A7-4BBB-8EA8-B01A3E854622}" type="VALUE">
                      <a:rPr lang="en-US">
                        <a:solidFill>
                          <a:schemeClr val="tx2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ALL!$K$2:$K$21</c:f>
              <c:strCache>
                <c:ptCount val="20"/>
                <c:pt idx="0">
                  <c:v>Norway</c:v>
                </c:pt>
                <c:pt idx="1">
                  <c:v>Finland</c:v>
                </c:pt>
                <c:pt idx="2">
                  <c:v>Sweden</c:v>
                </c:pt>
                <c:pt idx="3">
                  <c:v>France</c:v>
                </c:pt>
                <c:pt idx="4">
                  <c:v>South Africa</c:v>
                </c:pt>
                <c:pt idx="5">
                  <c:v>Denmark</c:v>
                </c:pt>
                <c:pt idx="6">
                  <c:v>Israel</c:v>
                </c:pt>
                <c:pt idx="7">
                  <c:v>Australie</c:v>
                </c:pt>
                <c:pt idx="8">
                  <c:v>New Zealand</c:v>
                </c:pt>
                <c:pt idx="9">
                  <c:v>Netherlands</c:v>
                </c:pt>
                <c:pt idx="10">
                  <c:v>Canada</c:v>
                </c:pt>
                <c:pt idx="11">
                  <c:v>Poland</c:v>
                </c:pt>
                <c:pt idx="12">
                  <c:v>Germany</c:v>
                </c:pt>
                <c:pt idx="13">
                  <c:v>United States</c:v>
                </c:pt>
                <c:pt idx="14">
                  <c:v>Philippines</c:v>
                </c:pt>
                <c:pt idx="15">
                  <c:v>Turkey</c:v>
                </c:pt>
                <c:pt idx="16">
                  <c:v>Thailand</c:v>
                </c:pt>
                <c:pt idx="17">
                  <c:v>Austria</c:v>
                </c:pt>
                <c:pt idx="18">
                  <c:v>United Kingdom</c:v>
                </c:pt>
                <c:pt idx="19">
                  <c:v>Spain</c:v>
                </c:pt>
              </c:strCache>
            </c:strRef>
          </c:cat>
          <c:val>
            <c:numRef>
              <c:f>ALL!$M$2:$M$21</c:f>
              <c:numCache>
                <c:formatCode>0%</c:formatCode>
                <c:ptCount val="20"/>
                <c:pt idx="0">
                  <c:v>0.9</c:v>
                </c:pt>
                <c:pt idx="1">
                  <c:v>1</c:v>
                </c:pt>
                <c:pt idx="2">
                  <c:v>1</c:v>
                </c:pt>
                <c:pt idx="3">
                  <c:v>0.97099999999999997</c:v>
                </c:pt>
                <c:pt idx="4">
                  <c:v>0.95899999999999996</c:v>
                </c:pt>
                <c:pt idx="5">
                  <c:v>0.91700000000000004</c:v>
                </c:pt>
                <c:pt idx="6">
                  <c:v>1</c:v>
                </c:pt>
                <c:pt idx="7">
                  <c:v>0.88200000000000001</c:v>
                </c:pt>
                <c:pt idx="8">
                  <c:v>1</c:v>
                </c:pt>
                <c:pt idx="9">
                  <c:v>0.79200000000000004</c:v>
                </c:pt>
                <c:pt idx="10">
                  <c:v>0.755</c:v>
                </c:pt>
                <c:pt idx="11">
                  <c:v>0.6</c:v>
                </c:pt>
                <c:pt idx="12">
                  <c:v>0.86</c:v>
                </c:pt>
                <c:pt idx="13">
                  <c:v>0.85699999999999998</c:v>
                </c:pt>
                <c:pt idx="14">
                  <c:v>0.38900000000000001</c:v>
                </c:pt>
                <c:pt idx="15">
                  <c:v>0.5</c:v>
                </c:pt>
                <c:pt idx="16">
                  <c:v>0.8</c:v>
                </c:pt>
                <c:pt idx="17">
                  <c:v>0.5</c:v>
                </c:pt>
                <c:pt idx="18">
                  <c:v>0.84899999999999998</c:v>
                </c:pt>
                <c:pt idx="19">
                  <c:v>0.88900000000000001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9635472"/>
        <c:axId val="169636032"/>
      </c:barChart>
      <c:catAx>
        <c:axId val="16963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9636032"/>
        <c:crosses val="autoZero"/>
        <c:auto val="1"/>
        <c:lblAlgn val="ctr"/>
        <c:lblOffset val="100"/>
        <c:noMultiLvlLbl val="0"/>
      </c:catAx>
      <c:valAx>
        <c:axId val="1696360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963547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Feuil3!$G$1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Feuil3!$F$2:$F$21</c:f>
              <c:strCache>
                <c:ptCount val="20"/>
                <c:pt idx="0">
                  <c:v>United States</c:v>
                </c:pt>
                <c:pt idx="1">
                  <c:v>United Kingdom</c:v>
                </c:pt>
                <c:pt idx="2">
                  <c:v>Australie</c:v>
                </c:pt>
                <c:pt idx="3">
                  <c:v>Chine</c:v>
                </c:pt>
                <c:pt idx="4">
                  <c:v>South Korea</c:v>
                </c:pt>
                <c:pt idx="5">
                  <c:v>Norway</c:v>
                </c:pt>
                <c:pt idx="6">
                  <c:v>South Africa</c:v>
                </c:pt>
                <c:pt idx="7">
                  <c:v>Canada</c:v>
                </c:pt>
                <c:pt idx="8">
                  <c:v>France</c:v>
                </c:pt>
                <c:pt idx="9">
                  <c:v>Poland</c:v>
                </c:pt>
                <c:pt idx="10">
                  <c:v>Turkey</c:v>
                </c:pt>
                <c:pt idx="11">
                  <c:v>Italy</c:v>
                </c:pt>
                <c:pt idx="12">
                  <c:v>Brazil</c:v>
                </c:pt>
                <c:pt idx="13">
                  <c:v>Belgium</c:v>
                </c:pt>
                <c:pt idx="14">
                  <c:v>Switzerland</c:v>
                </c:pt>
                <c:pt idx="15">
                  <c:v>Finland</c:v>
                </c:pt>
                <c:pt idx="16">
                  <c:v>Singapore</c:v>
                </c:pt>
                <c:pt idx="17">
                  <c:v>Philippines</c:v>
                </c:pt>
                <c:pt idx="18">
                  <c:v>Egypt</c:v>
                </c:pt>
                <c:pt idx="19">
                  <c:v>India</c:v>
                </c:pt>
              </c:strCache>
            </c:strRef>
          </c:cat>
          <c:val>
            <c:numRef>
              <c:f>Feuil3!$G$2:$G$21</c:f>
              <c:numCache>
                <c:formatCode>0%</c:formatCode>
                <c:ptCount val="20"/>
                <c:pt idx="0">
                  <c:v>0.02</c:v>
                </c:pt>
                <c:pt idx="1">
                  <c:v>2.5000000000000001E-2</c:v>
                </c:pt>
                <c:pt idx="2">
                  <c:v>0.03</c:v>
                </c:pt>
                <c:pt idx="3">
                  <c:v>3.6999999999999998E-2</c:v>
                </c:pt>
                <c:pt idx="4">
                  <c:v>3.3000000000000002E-2</c:v>
                </c:pt>
                <c:pt idx="5">
                  <c:v>0.107</c:v>
                </c:pt>
                <c:pt idx="6">
                  <c:v>6.5000000000000002E-2</c:v>
                </c:pt>
                <c:pt idx="7">
                  <c:v>2.1999999999999999E-2</c:v>
                </c:pt>
                <c:pt idx="8">
                  <c:v>0.02</c:v>
                </c:pt>
                <c:pt idx="9">
                  <c:v>0.125</c:v>
                </c:pt>
                <c:pt idx="10">
                  <c:v>0.111</c:v>
                </c:pt>
                <c:pt idx="11">
                  <c:v>3.5999999999999997E-2</c:v>
                </c:pt>
                <c:pt idx="12">
                  <c:v>2.5999999999999999E-2</c:v>
                </c:pt>
                <c:pt idx="13">
                  <c:v>4.2000000000000003E-2</c:v>
                </c:pt>
                <c:pt idx="14">
                  <c:v>1.7999999999999999E-2</c:v>
                </c:pt>
                <c:pt idx="15">
                  <c:v>3.5999999999999997E-2</c:v>
                </c:pt>
                <c:pt idx="16">
                  <c:v>1.9E-2</c:v>
                </c:pt>
                <c:pt idx="17">
                  <c:v>7.6999999999999999E-2</c:v>
                </c:pt>
                <c:pt idx="18">
                  <c:v>0.125</c:v>
                </c:pt>
                <c:pt idx="19">
                  <c:v>1.6E-2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69638272"/>
        <c:axId val="169638832"/>
      </c:barChart>
      <c:catAx>
        <c:axId val="169638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9638832"/>
        <c:crosses val="autoZero"/>
        <c:auto val="1"/>
        <c:lblAlgn val="ctr"/>
        <c:lblOffset val="100"/>
        <c:noMultiLvlLbl val="0"/>
      </c:catAx>
      <c:valAx>
        <c:axId val="16963883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9638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cap="none" dirty="0" err="1" smtClean="0">
                <a:solidFill>
                  <a:schemeClr val="tx2">
                    <a:lumMod val="50000"/>
                  </a:schemeClr>
                </a:solidFill>
              </a:rPr>
              <a:t>Nombre</a:t>
            </a:r>
            <a:r>
              <a:rPr lang="en-US" cap="none" dirty="0" smtClean="0">
                <a:solidFill>
                  <a:schemeClr val="tx2">
                    <a:lumMod val="50000"/>
                  </a:schemeClr>
                </a:solidFill>
              </a:rPr>
              <a:t> de </a:t>
            </a:r>
            <a:r>
              <a:rPr lang="en-US" cap="none" dirty="0" err="1" smtClean="0">
                <a:solidFill>
                  <a:schemeClr val="tx2">
                    <a:lumMod val="50000"/>
                  </a:schemeClr>
                </a:solidFill>
              </a:rPr>
              <a:t>présidentes</a:t>
            </a:r>
            <a:r>
              <a:rPr lang="en-US" cap="none" dirty="0" smtClean="0">
                <a:solidFill>
                  <a:schemeClr val="tx2">
                    <a:lumMod val="50000"/>
                  </a:schemeClr>
                </a:solidFill>
              </a:rPr>
              <a:t> de CA</a:t>
            </a:r>
            <a:endParaRPr lang="en-US" cap="none" dirty="0">
              <a:solidFill>
                <a:schemeClr val="tx2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Feuil3!$I$1</c:f>
              <c:strCache>
                <c:ptCount val="1"/>
                <c:pt idx="0">
                  <c:v>Présidente de CA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Feuil3!$H$2:$H$21</c:f>
              <c:strCache>
                <c:ptCount val="20"/>
                <c:pt idx="0">
                  <c:v>United States</c:v>
                </c:pt>
                <c:pt idx="1">
                  <c:v>United Kingdom</c:v>
                </c:pt>
                <c:pt idx="2">
                  <c:v>Australie</c:v>
                </c:pt>
                <c:pt idx="3">
                  <c:v>Chine</c:v>
                </c:pt>
                <c:pt idx="4">
                  <c:v>South Korea</c:v>
                </c:pt>
                <c:pt idx="5">
                  <c:v>Norway</c:v>
                </c:pt>
                <c:pt idx="6">
                  <c:v>South Africa</c:v>
                </c:pt>
                <c:pt idx="7">
                  <c:v>Canada</c:v>
                </c:pt>
                <c:pt idx="8">
                  <c:v>France</c:v>
                </c:pt>
                <c:pt idx="9">
                  <c:v>Poland</c:v>
                </c:pt>
                <c:pt idx="10">
                  <c:v>Turkey</c:v>
                </c:pt>
                <c:pt idx="11">
                  <c:v>Italy</c:v>
                </c:pt>
                <c:pt idx="12">
                  <c:v>Brazil</c:v>
                </c:pt>
                <c:pt idx="13">
                  <c:v>Belgium</c:v>
                </c:pt>
                <c:pt idx="14">
                  <c:v>Switzerland</c:v>
                </c:pt>
                <c:pt idx="15">
                  <c:v>Finland</c:v>
                </c:pt>
                <c:pt idx="16">
                  <c:v>Singapore</c:v>
                </c:pt>
                <c:pt idx="17">
                  <c:v>Philippines</c:v>
                </c:pt>
                <c:pt idx="18">
                  <c:v>Egypt</c:v>
                </c:pt>
                <c:pt idx="19">
                  <c:v>India</c:v>
                </c:pt>
              </c:strCache>
            </c:strRef>
          </c:cat>
          <c:val>
            <c:numRef>
              <c:f>Feuil3!$I$2:$I$21</c:f>
              <c:numCache>
                <c:formatCode>0</c:formatCode>
                <c:ptCount val="20"/>
                <c:pt idx="0">
                  <c:v>15.44</c:v>
                </c:pt>
                <c:pt idx="1">
                  <c:v>9.9750000000000014</c:v>
                </c:pt>
                <c:pt idx="2">
                  <c:v>5.91</c:v>
                </c:pt>
                <c:pt idx="3">
                  <c:v>3.996</c:v>
                </c:pt>
                <c:pt idx="4">
                  <c:v>3.036</c:v>
                </c:pt>
                <c:pt idx="5">
                  <c:v>2.996</c:v>
                </c:pt>
                <c:pt idx="6">
                  <c:v>2.99</c:v>
                </c:pt>
                <c:pt idx="7">
                  <c:v>2.948</c:v>
                </c:pt>
                <c:pt idx="8">
                  <c:v>2.02</c:v>
                </c:pt>
                <c:pt idx="9">
                  <c:v>2</c:v>
                </c:pt>
                <c:pt idx="10">
                  <c:v>1.998</c:v>
                </c:pt>
                <c:pt idx="11">
                  <c:v>1.9799999999999998</c:v>
                </c:pt>
                <c:pt idx="12">
                  <c:v>1.976</c:v>
                </c:pt>
                <c:pt idx="13">
                  <c:v>1.008</c:v>
                </c:pt>
                <c:pt idx="14">
                  <c:v>1.008</c:v>
                </c:pt>
                <c:pt idx="15">
                  <c:v>1.008</c:v>
                </c:pt>
                <c:pt idx="16">
                  <c:v>1.0069999999999999</c:v>
                </c:pt>
                <c:pt idx="17">
                  <c:v>1.0009999999999999</c:v>
                </c:pt>
                <c:pt idx="18">
                  <c:v>1</c:v>
                </c:pt>
                <c:pt idx="19">
                  <c:v>0.99199999999999999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68891776"/>
        <c:axId val="168895136"/>
      </c:barChart>
      <c:catAx>
        <c:axId val="168891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8895136"/>
        <c:crosses val="autoZero"/>
        <c:auto val="1"/>
        <c:lblAlgn val="ctr"/>
        <c:lblOffset val="100"/>
        <c:noMultiLvlLbl val="0"/>
      </c:catAx>
      <c:valAx>
        <c:axId val="16889513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6889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Feuil3!$I$1</c:f>
              <c:strCache>
                <c:ptCount val="1"/>
                <c:pt idx="0">
                  <c:v>Audit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Feuil3!$H$2:$H$21</c:f>
              <c:strCache>
                <c:ptCount val="20"/>
                <c:pt idx="0">
                  <c:v>Norway</c:v>
                </c:pt>
                <c:pt idx="1">
                  <c:v>Finland</c:v>
                </c:pt>
                <c:pt idx="2">
                  <c:v>Sweden</c:v>
                </c:pt>
                <c:pt idx="3">
                  <c:v>South Africa</c:v>
                </c:pt>
                <c:pt idx="4">
                  <c:v>Poland</c:v>
                </c:pt>
                <c:pt idx="5">
                  <c:v>Thailand</c:v>
                </c:pt>
                <c:pt idx="6">
                  <c:v>New Zealand</c:v>
                </c:pt>
                <c:pt idx="7">
                  <c:v>France</c:v>
                </c:pt>
                <c:pt idx="8">
                  <c:v>Australie</c:v>
                </c:pt>
                <c:pt idx="9">
                  <c:v>United States</c:v>
                </c:pt>
                <c:pt idx="10">
                  <c:v>Spain</c:v>
                </c:pt>
                <c:pt idx="11">
                  <c:v>Israel</c:v>
                </c:pt>
                <c:pt idx="12">
                  <c:v>Canada</c:v>
                </c:pt>
                <c:pt idx="13">
                  <c:v>United Kingdom</c:v>
                </c:pt>
                <c:pt idx="14">
                  <c:v>Netherlands</c:v>
                </c:pt>
                <c:pt idx="15">
                  <c:v>Colombia</c:v>
                </c:pt>
                <c:pt idx="16">
                  <c:v>Denmark</c:v>
                </c:pt>
                <c:pt idx="17">
                  <c:v>Ireland</c:v>
                </c:pt>
                <c:pt idx="18">
                  <c:v>Greece</c:v>
                </c:pt>
                <c:pt idx="19">
                  <c:v>Philippines</c:v>
                </c:pt>
              </c:strCache>
            </c:strRef>
          </c:cat>
          <c:val>
            <c:numRef>
              <c:f>Feuil3!$I$2:$I$21</c:f>
              <c:numCache>
                <c:formatCode>0%</c:formatCode>
                <c:ptCount val="20"/>
                <c:pt idx="0">
                  <c:v>0.40300000000000002</c:v>
                </c:pt>
                <c:pt idx="1">
                  <c:v>0.307</c:v>
                </c:pt>
                <c:pt idx="2">
                  <c:v>0.27900000000000003</c:v>
                </c:pt>
                <c:pt idx="3">
                  <c:v>0.23599999999999999</c:v>
                </c:pt>
                <c:pt idx="4">
                  <c:v>0.16200000000000001</c:v>
                </c:pt>
                <c:pt idx="5">
                  <c:v>0.158</c:v>
                </c:pt>
                <c:pt idx="6">
                  <c:v>0.154</c:v>
                </c:pt>
                <c:pt idx="7">
                  <c:v>0.151</c:v>
                </c:pt>
                <c:pt idx="8">
                  <c:v>0.14000000000000001</c:v>
                </c:pt>
                <c:pt idx="9">
                  <c:v>0.13900000000000001</c:v>
                </c:pt>
                <c:pt idx="10">
                  <c:v>0.13900000000000001</c:v>
                </c:pt>
                <c:pt idx="11">
                  <c:v>0.13500000000000001</c:v>
                </c:pt>
                <c:pt idx="12">
                  <c:v>0.13200000000000001</c:v>
                </c:pt>
                <c:pt idx="13">
                  <c:v>0.13200000000000001</c:v>
                </c:pt>
                <c:pt idx="14">
                  <c:v>0.12</c:v>
                </c:pt>
                <c:pt idx="15">
                  <c:v>0.11799999999999999</c:v>
                </c:pt>
                <c:pt idx="16">
                  <c:v>0.11</c:v>
                </c:pt>
                <c:pt idx="17">
                  <c:v>0.108</c:v>
                </c:pt>
                <c:pt idx="18">
                  <c:v>8.6999999999999994E-2</c:v>
                </c:pt>
                <c:pt idx="19">
                  <c:v>8.3000000000000004E-2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70936976"/>
        <c:axId val="170937536"/>
      </c:barChart>
      <c:catAx>
        <c:axId val="170936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spc="12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0937536"/>
        <c:crosses val="autoZero"/>
        <c:auto val="1"/>
        <c:lblAlgn val="ctr"/>
        <c:lblOffset val="100"/>
        <c:noMultiLvlLbl val="0"/>
      </c:catAx>
      <c:valAx>
        <c:axId val="1709375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0936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Feuil4!$B$1</c:f>
              <c:strCache>
                <c:ptCount val="1"/>
                <c:pt idx="0">
                  <c:v>Rémunération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Feuil4!$A$2:$A$21</c:f>
              <c:strCache>
                <c:ptCount val="20"/>
                <c:pt idx="0">
                  <c:v>Norway</c:v>
                </c:pt>
                <c:pt idx="1">
                  <c:v>Finland</c:v>
                </c:pt>
                <c:pt idx="2">
                  <c:v>New Zealand</c:v>
                </c:pt>
                <c:pt idx="3">
                  <c:v>Sweden</c:v>
                </c:pt>
                <c:pt idx="4">
                  <c:v>Poland</c:v>
                </c:pt>
                <c:pt idx="5">
                  <c:v>South Africa</c:v>
                </c:pt>
                <c:pt idx="6">
                  <c:v>Canada</c:v>
                </c:pt>
                <c:pt idx="7">
                  <c:v>Netherlands</c:v>
                </c:pt>
                <c:pt idx="8">
                  <c:v>Philippines</c:v>
                </c:pt>
                <c:pt idx="9">
                  <c:v>United States</c:v>
                </c:pt>
                <c:pt idx="10">
                  <c:v>Australie</c:v>
                </c:pt>
                <c:pt idx="11">
                  <c:v>United Kingdom</c:v>
                </c:pt>
                <c:pt idx="12">
                  <c:v>Spain</c:v>
                </c:pt>
                <c:pt idx="13">
                  <c:v>Taiwan</c:v>
                </c:pt>
                <c:pt idx="14">
                  <c:v>France</c:v>
                </c:pt>
                <c:pt idx="15">
                  <c:v>Israel</c:v>
                </c:pt>
                <c:pt idx="16">
                  <c:v>Czech Republic</c:v>
                </c:pt>
                <c:pt idx="17">
                  <c:v>Belgium</c:v>
                </c:pt>
                <c:pt idx="18">
                  <c:v>Denmark</c:v>
                </c:pt>
                <c:pt idx="19">
                  <c:v>Hong Kong</c:v>
                </c:pt>
              </c:strCache>
            </c:strRef>
          </c:cat>
          <c:val>
            <c:numRef>
              <c:f>Feuil4!$B$2:$B$21</c:f>
              <c:numCache>
                <c:formatCode>0%</c:formatCode>
                <c:ptCount val="20"/>
                <c:pt idx="0">
                  <c:v>0.42</c:v>
                </c:pt>
                <c:pt idx="1">
                  <c:v>0.22</c:v>
                </c:pt>
                <c:pt idx="2">
                  <c:v>0.2</c:v>
                </c:pt>
                <c:pt idx="3">
                  <c:v>0.18</c:v>
                </c:pt>
                <c:pt idx="4">
                  <c:v>0.17899999999999999</c:v>
                </c:pt>
                <c:pt idx="5">
                  <c:v>0.16700000000000001</c:v>
                </c:pt>
                <c:pt idx="6">
                  <c:v>0.16600000000000001</c:v>
                </c:pt>
                <c:pt idx="7">
                  <c:v>0.16500000000000001</c:v>
                </c:pt>
                <c:pt idx="8">
                  <c:v>0.14299999999999999</c:v>
                </c:pt>
                <c:pt idx="9">
                  <c:v>0.13</c:v>
                </c:pt>
                <c:pt idx="10">
                  <c:v>0.127</c:v>
                </c:pt>
                <c:pt idx="11">
                  <c:v>0.126</c:v>
                </c:pt>
                <c:pt idx="12">
                  <c:v>0.11799999999999999</c:v>
                </c:pt>
                <c:pt idx="13">
                  <c:v>0.111</c:v>
                </c:pt>
                <c:pt idx="14">
                  <c:v>0.10199999999999999</c:v>
                </c:pt>
                <c:pt idx="15">
                  <c:v>0.10199999999999999</c:v>
                </c:pt>
                <c:pt idx="16">
                  <c:v>9.0999999999999998E-2</c:v>
                </c:pt>
                <c:pt idx="17">
                  <c:v>8.8000000000000009E-2</c:v>
                </c:pt>
                <c:pt idx="18">
                  <c:v>8.6999999999999994E-2</c:v>
                </c:pt>
                <c:pt idx="19">
                  <c:v>7.6999999999999999E-2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70939776"/>
        <c:axId val="170940336"/>
      </c:barChart>
      <c:catAx>
        <c:axId val="170939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spc="12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0940336"/>
        <c:crosses val="autoZero"/>
        <c:auto val="1"/>
        <c:lblAlgn val="ctr"/>
        <c:lblOffset val="100"/>
        <c:noMultiLvlLbl val="0"/>
      </c:catAx>
      <c:valAx>
        <c:axId val="1709403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093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Feuil3!$K$1</c:f>
              <c:strCache>
                <c:ptCount val="1"/>
                <c:pt idx="0">
                  <c:v>Governance/Nomination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Feuil3!$J$2:$J$21</c:f>
              <c:strCache>
                <c:ptCount val="20"/>
                <c:pt idx="0">
                  <c:v>Poland</c:v>
                </c:pt>
                <c:pt idx="1">
                  <c:v>Norway</c:v>
                </c:pt>
                <c:pt idx="2">
                  <c:v>Israel</c:v>
                </c:pt>
                <c:pt idx="3">
                  <c:v>New Zealand</c:v>
                </c:pt>
                <c:pt idx="4">
                  <c:v>Denmark</c:v>
                </c:pt>
                <c:pt idx="5">
                  <c:v>South Africa</c:v>
                </c:pt>
                <c:pt idx="6">
                  <c:v>Finland</c:v>
                </c:pt>
                <c:pt idx="7">
                  <c:v>United States</c:v>
                </c:pt>
                <c:pt idx="8">
                  <c:v>Australie</c:v>
                </c:pt>
                <c:pt idx="9">
                  <c:v>Egypt</c:v>
                </c:pt>
                <c:pt idx="10">
                  <c:v>Canada</c:v>
                </c:pt>
                <c:pt idx="11">
                  <c:v>Netherlands</c:v>
                </c:pt>
                <c:pt idx="12">
                  <c:v>Spain</c:v>
                </c:pt>
                <c:pt idx="13">
                  <c:v>United Kingdom</c:v>
                </c:pt>
                <c:pt idx="14">
                  <c:v>France</c:v>
                </c:pt>
                <c:pt idx="15">
                  <c:v>Turkey</c:v>
                </c:pt>
                <c:pt idx="16">
                  <c:v>Czech Republic</c:v>
                </c:pt>
                <c:pt idx="17">
                  <c:v>Sweden</c:v>
                </c:pt>
                <c:pt idx="18">
                  <c:v>Philippines</c:v>
                </c:pt>
                <c:pt idx="19">
                  <c:v>Ireland</c:v>
                </c:pt>
              </c:strCache>
            </c:strRef>
          </c:cat>
          <c:val>
            <c:numRef>
              <c:f>Feuil3!$K$2:$K$21</c:f>
              <c:numCache>
                <c:formatCode>0%</c:formatCode>
                <c:ptCount val="20"/>
                <c:pt idx="0">
                  <c:v>0.33300000000000002</c:v>
                </c:pt>
                <c:pt idx="1">
                  <c:v>0.3</c:v>
                </c:pt>
                <c:pt idx="2">
                  <c:v>0.2</c:v>
                </c:pt>
                <c:pt idx="3">
                  <c:v>0.19400000000000001</c:v>
                </c:pt>
                <c:pt idx="4">
                  <c:v>0.17599999999999999</c:v>
                </c:pt>
                <c:pt idx="5">
                  <c:v>0.159</c:v>
                </c:pt>
                <c:pt idx="6">
                  <c:v>0.155</c:v>
                </c:pt>
                <c:pt idx="7">
                  <c:v>0.14299999999999999</c:v>
                </c:pt>
                <c:pt idx="8">
                  <c:v>0.13700000000000001</c:v>
                </c:pt>
                <c:pt idx="9">
                  <c:v>0.125</c:v>
                </c:pt>
                <c:pt idx="10">
                  <c:v>0.121</c:v>
                </c:pt>
                <c:pt idx="11">
                  <c:v>0.11700000000000001</c:v>
                </c:pt>
                <c:pt idx="12">
                  <c:v>0.113</c:v>
                </c:pt>
                <c:pt idx="13">
                  <c:v>0.112</c:v>
                </c:pt>
                <c:pt idx="14">
                  <c:v>9.8000000000000004E-2</c:v>
                </c:pt>
                <c:pt idx="15">
                  <c:v>9.0999999999999998E-2</c:v>
                </c:pt>
                <c:pt idx="16">
                  <c:v>9.0999999999999998E-2</c:v>
                </c:pt>
                <c:pt idx="17">
                  <c:v>8.8999999999999996E-2</c:v>
                </c:pt>
                <c:pt idx="18">
                  <c:v>8.8999999999999996E-2</c:v>
                </c:pt>
                <c:pt idx="19">
                  <c:v>8.6999999999999994E-2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44920848"/>
        <c:axId val="344921408"/>
      </c:barChart>
      <c:catAx>
        <c:axId val="344920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4921408"/>
        <c:crosses val="autoZero"/>
        <c:auto val="1"/>
        <c:lblAlgn val="ctr"/>
        <c:lblOffset val="100"/>
        <c:noMultiLvlLbl val="0"/>
      </c:catAx>
      <c:valAx>
        <c:axId val="3449214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4492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AB70A-CB6E-4099-A103-29360863D7E5}" type="datetimeFigureOut">
              <a:rPr lang="fr-FR" smtClean="0"/>
              <a:t>09/10/2014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EF6AC-CAD5-4939-B640-2ECC8F6914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83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EF6AC-CAD5-4939-B640-2ECC8F69141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222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EF6AC-CAD5-4939-B640-2ECC8F691415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97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age-gar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068960"/>
            <a:ext cx="7772400" cy="147002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247376"/>
            <a:ext cx="6400800" cy="478904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rgbClr val="C5DF4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3779912" y="6483683"/>
            <a:ext cx="5328592" cy="365125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a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35808" y="81184"/>
            <a:ext cx="6488720" cy="1143000"/>
          </a:xfrm>
        </p:spPr>
        <p:txBody>
          <a:bodyPr>
            <a:normAutofit/>
          </a:bodyPr>
          <a:lstStyle>
            <a:lvl1pPr algn="l">
              <a:defRPr sz="2400">
                <a:solidFill>
                  <a:srgbClr val="C5DF41"/>
                </a:solidFill>
                <a:latin typeface="Arial Black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1560" y="2636912"/>
            <a:ext cx="8064896" cy="1252736"/>
          </a:xfrm>
        </p:spPr>
        <p:txBody>
          <a:bodyPr>
            <a:normAutofit/>
          </a:bodyPr>
          <a:lstStyle>
            <a:lvl1pPr>
              <a:buNone/>
              <a:defRPr sz="1200">
                <a:latin typeface="Arial" pitchFamily="34" charset="0"/>
                <a:cs typeface="Arial" pitchFamily="34" charset="0"/>
              </a:defRPr>
            </a:lvl1pPr>
            <a:lvl2pPr>
              <a:defRPr sz="1200">
                <a:latin typeface="Arial" pitchFamily="34" charset="0"/>
                <a:cs typeface="Arial" pitchFamily="34" charset="0"/>
              </a:defRPr>
            </a:lvl2pPr>
            <a:lvl3pPr>
              <a:defRPr sz="12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2835808" y="6480572"/>
            <a:ext cx="6272696" cy="365125"/>
          </a:xfrm>
        </p:spPr>
        <p:txBody>
          <a:bodyPr/>
          <a:lstStyle>
            <a:lvl1pPr>
              <a:defRPr sz="1200"/>
            </a:lvl1pPr>
          </a:lstStyle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1628775"/>
            <a:ext cx="8065268" cy="432073"/>
          </a:xfrm>
        </p:spPr>
        <p:txBody>
          <a:bodyPr>
            <a:noAutofit/>
          </a:bodyPr>
          <a:lstStyle>
            <a:lvl1pPr>
              <a:buNone/>
              <a:defRPr sz="1800">
                <a:solidFill>
                  <a:schemeClr val="tx2"/>
                </a:solidFill>
                <a:latin typeface="Arial Black" pitchFamily="34" charset="0"/>
              </a:defRPr>
            </a:lvl1pPr>
            <a:lvl2pPr>
              <a:buNone/>
              <a:defRPr sz="1800">
                <a:solidFill>
                  <a:schemeClr val="tx2"/>
                </a:solidFill>
                <a:latin typeface="Arial Black" pitchFamily="34" charset="0"/>
              </a:defRPr>
            </a:lvl2pPr>
            <a:lvl3pPr>
              <a:buNone/>
              <a:defRPr sz="1800">
                <a:solidFill>
                  <a:schemeClr val="tx2"/>
                </a:solidFill>
                <a:latin typeface="Arial Black" pitchFamily="34" charset="0"/>
              </a:defRPr>
            </a:lvl3pPr>
            <a:lvl4pPr>
              <a:buNone/>
              <a:defRPr sz="1800">
                <a:solidFill>
                  <a:schemeClr val="tx2"/>
                </a:solidFill>
                <a:latin typeface="Arial Black" pitchFamily="34" charset="0"/>
              </a:defRPr>
            </a:lvl4pPr>
            <a:lvl5pPr>
              <a:buNone/>
              <a:defRPr sz="1800">
                <a:solidFill>
                  <a:schemeClr val="tx2"/>
                </a:solidFill>
                <a:latin typeface="Arial Black" pitchFamily="34" charset="0"/>
              </a:defRPr>
            </a:lvl5pPr>
          </a:lstStyle>
          <a:p>
            <a:pPr lvl="0"/>
            <a:r>
              <a:rPr lang="fr-FR" dirty="0" smtClean="0"/>
              <a:t>Titre 1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 hasCustomPrompt="1"/>
          </p:nvPr>
        </p:nvSpPr>
        <p:spPr>
          <a:xfrm>
            <a:off x="611560" y="2132856"/>
            <a:ext cx="8064896" cy="432048"/>
          </a:xfrm>
        </p:spPr>
        <p:txBody>
          <a:bodyPr>
            <a:noAutofit/>
          </a:bodyPr>
          <a:lstStyle>
            <a:lvl1pPr>
              <a:buNone/>
              <a:defRPr sz="1600" b="1">
                <a:solidFill>
                  <a:srgbClr val="A6C12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rgbClr val="A6C12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>
                <a:solidFill>
                  <a:srgbClr val="A6C12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rgbClr val="A6C12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rgbClr val="A6C12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Titre 2</a:t>
            </a:r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5"/>
          </p:nvPr>
        </p:nvSpPr>
        <p:spPr>
          <a:xfrm>
            <a:off x="611560" y="4006130"/>
            <a:ext cx="8064896" cy="1295078"/>
          </a:xfrm>
        </p:spPr>
        <p:txBody>
          <a:bodyPr>
            <a:noAutofit/>
          </a:bodyPr>
          <a:lstStyle>
            <a:lvl1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6" hasCustomPrompt="1"/>
          </p:nvPr>
        </p:nvSpPr>
        <p:spPr>
          <a:xfrm>
            <a:off x="2842914" y="908720"/>
            <a:ext cx="4897438" cy="287337"/>
          </a:xfrm>
        </p:spPr>
        <p:txBody>
          <a:bodyPr>
            <a:noAutofit/>
          </a:bodyPr>
          <a:lstStyle>
            <a:lvl1pPr>
              <a:buNone/>
              <a:defRPr sz="16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7" hasCustomPrompt="1"/>
          </p:nvPr>
        </p:nvSpPr>
        <p:spPr>
          <a:xfrm>
            <a:off x="36512" y="6480572"/>
            <a:ext cx="4535488" cy="404812"/>
          </a:xfrm>
        </p:spPr>
        <p:txBody>
          <a:bodyPr anchor="ctr">
            <a:normAutofit/>
          </a:bodyPr>
          <a:lstStyle>
            <a:lvl1pPr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Rappel du titre de la présentation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pa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34664" y="328358"/>
            <a:ext cx="8229600" cy="634082"/>
          </a:xfrm>
        </p:spPr>
        <p:txBody>
          <a:bodyPr>
            <a:normAutofit/>
          </a:bodyPr>
          <a:lstStyle>
            <a:lvl1pPr algn="l">
              <a:defRPr sz="2400">
                <a:solidFill>
                  <a:srgbClr val="C5DF4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a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3851920" y="6492827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2843808" y="439897"/>
            <a:ext cx="6300192" cy="576263"/>
          </a:xfrm>
        </p:spPr>
        <p:txBody>
          <a:bodyPr>
            <a:normAutofit/>
          </a:bodyPr>
          <a:lstStyle>
            <a:lvl1pPr algn="l">
              <a:buNone/>
              <a:defRPr sz="2400" b="1">
                <a:solidFill>
                  <a:srgbClr val="C5DF4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 smtClean="0"/>
              <a:t>Cliquez ici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pa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02854"/>
            <a:ext cx="3008313" cy="1162050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chemeClr val="tx2"/>
                </a:solidFill>
                <a:latin typeface="Arial Black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636912"/>
            <a:ext cx="3008313" cy="348925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3995936" y="6489912"/>
            <a:ext cx="5112568" cy="365125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2843758" y="432096"/>
            <a:ext cx="6300242" cy="431800"/>
          </a:xfrm>
        </p:spPr>
        <p:txBody>
          <a:bodyPr>
            <a:noAutofit/>
          </a:bodyPr>
          <a:lstStyle>
            <a:lvl1pPr>
              <a:buNone/>
              <a:defRPr sz="2400" b="0">
                <a:solidFill>
                  <a:srgbClr val="C5DF4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fr-FR" dirty="0" smtClean="0"/>
              <a:t>Cliquez ici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076056" y="6356350"/>
            <a:ext cx="36107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 dirty="0" smtClean="0">
                <a:latin typeface="Arial" pitchFamily="34" charset="0"/>
                <a:cs typeface="Arial" pitchFamily="34" charset="0"/>
              </a:rPr>
              <a:t>Espace réservée aux mentions telles que auteur et date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deration-femmes-administrateurs.com/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jpeg"/><Relationship Id="rId5" Type="http://schemas.openxmlformats.org/officeDocument/2006/relationships/image" Target="../media/image9.png"/><Relationship Id="rId10" Type="http://schemas.openxmlformats.org/officeDocument/2006/relationships/image" Target="../media/image14.jpg"/><Relationship Id="rId4" Type="http://schemas.openxmlformats.org/officeDocument/2006/relationships/image" Target="../media/image8.png"/><Relationship Id="rId9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774360" y="2932162"/>
            <a:ext cx="7772400" cy="1470025"/>
          </a:xfrm>
        </p:spPr>
        <p:txBody>
          <a:bodyPr>
            <a:noAutofit/>
          </a:bodyPr>
          <a:lstStyle/>
          <a:p>
            <a:r>
              <a:rPr lang="fr-FR" sz="2000" dirty="0"/>
              <a:t>P</a:t>
            </a:r>
            <a:r>
              <a:rPr lang="fr-FR" sz="2000" dirty="0" smtClean="0"/>
              <a:t>résence des femmes dans les conseils d’administration et Performance des entreprises :  Comparaison internationale, question française</a:t>
            </a:r>
            <a:endParaRPr lang="fr-FR" sz="2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06" y="1622309"/>
            <a:ext cx="2697169" cy="69312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548680"/>
            <a:ext cx="648072" cy="91450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1189696" cy="892272"/>
          </a:xfrm>
          <a:prstGeom prst="rect">
            <a:avLst/>
          </a:prstGeom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108504" cy="2520280"/>
          </a:xfrm>
        </p:spPr>
        <p:txBody>
          <a:bodyPr>
            <a:normAutofit/>
          </a:bodyPr>
          <a:lstStyle/>
          <a:p>
            <a:r>
              <a:rPr lang="en-US" dirty="0" err="1" smtClean="0"/>
              <a:t>Agnès</a:t>
            </a:r>
            <a:r>
              <a:rPr lang="en-US" dirty="0" smtClean="0"/>
              <a:t> BRICARD </a:t>
            </a:r>
          </a:p>
          <a:p>
            <a:r>
              <a:rPr lang="en-US" sz="1600" dirty="0" err="1"/>
              <a:t>Présidente</a:t>
            </a:r>
            <a:r>
              <a:rPr lang="en-US" sz="1600" dirty="0"/>
              <a:t> de la </a:t>
            </a:r>
            <a:r>
              <a:rPr lang="en-US" sz="1600" dirty="0" err="1"/>
              <a:t>Fédération</a:t>
            </a:r>
            <a:r>
              <a:rPr lang="en-US" sz="1600" dirty="0"/>
              <a:t> des femmes </a:t>
            </a:r>
            <a:r>
              <a:rPr lang="en-US" sz="1600" dirty="0" err="1" smtClean="0"/>
              <a:t>administrateurs</a:t>
            </a:r>
            <a:r>
              <a:rPr lang="en-US" sz="1600" dirty="0" smtClean="0"/>
              <a:t> (2012-2014)</a:t>
            </a:r>
          </a:p>
          <a:p>
            <a:r>
              <a:rPr lang="en-US" sz="1600" dirty="0" smtClean="0"/>
              <a:t>1ère femme Présidente du Conseil Supérieur de </a:t>
            </a:r>
            <a:r>
              <a:rPr lang="en-US" sz="1600" dirty="0" err="1" smtClean="0"/>
              <a:t>l’Ordre</a:t>
            </a:r>
            <a:r>
              <a:rPr lang="en-US" sz="1600" dirty="0" smtClean="0"/>
              <a:t> des Experts Comptables (2011-2012)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Agnes.bricard@orange.fr  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algn="l"/>
            <a:r>
              <a:rPr lang="en-US" sz="1300" i="1" dirty="0" smtClean="0">
                <a:solidFill>
                  <a:schemeClr val="bg1"/>
                </a:solidFill>
              </a:rPr>
              <a:t>En </a:t>
            </a:r>
            <a:r>
              <a:rPr lang="en-US" sz="1300" i="1" dirty="0" err="1" smtClean="0">
                <a:solidFill>
                  <a:schemeClr val="bg1"/>
                </a:solidFill>
              </a:rPr>
              <a:t>partenariat</a:t>
            </a:r>
            <a:r>
              <a:rPr lang="en-US" sz="1300" i="1" dirty="0" smtClean="0">
                <a:solidFill>
                  <a:schemeClr val="bg1"/>
                </a:solidFill>
              </a:rPr>
              <a:t> avec Karima BOUAISS</a:t>
            </a:r>
          </a:p>
          <a:p>
            <a:pPr algn="l"/>
            <a:r>
              <a:rPr lang="en-US" sz="1300" i="1" dirty="0" smtClean="0">
                <a:solidFill>
                  <a:schemeClr val="bg1"/>
                </a:solidFill>
              </a:rPr>
              <a:t>IAE de Poitiers – </a:t>
            </a:r>
            <a:r>
              <a:rPr lang="en-US" sz="1300" i="1" dirty="0" err="1" smtClean="0">
                <a:solidFill>
                  <a:schemeClr val="bg1"/>
                </a:solidFill>
              </a:rPr>
              <a:t>Laboratoire</a:t>
            </a:r>
            <a:r>
              <a:rPr lang="en-US" sz="1300" i="1" dirty="0" smtClean="0">
                <a:solidFill>
                  <a:schemeClr val="bg1"/>
                </a:solidFill>
              </a:rPr>
              <a:t> CEREGE</a:t>
            </a:r>
            <a:endParaRPr lang="en-US" sz="1300" i="1" dirty="0">
              <a:solidFill>
                <a:schemeClr val="bg1"/>
              </a:solidFill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395536" y="5496872"/>
            <a:ext cx="8348464" cy="1056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rgbClr val="C5DF4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32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/>
              <a:t>Une féminisation croissante des CA en </a:t>
            </a:r>
            <a:r>
              <a:rPr lang="fr-FR" sz="1800" dirty="0" smtClean="0"/>
              <a:t>Europe</a:t>
            </a:r>
            <a:endParaRPr lang="en-US" sz="1800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197095"/>
              </p:ext>
            </p:extLst>
          </p:nvPr>
        </p:nvGraphicFramePr>
        <p:xfrm>
          <a:off x="467544" y="1700808"/>
          <a:ext cx="849694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796136" y="5589240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chemeClr val="tx2"/>
                </a:solidFill>
              </a:rPr>
              <a:t>Commission Européenne – Janvier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10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6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2834664" y="328358"/>
            <a:ext cx="6309336" cy="724378"/>
          </a:xfrm>
        </p:spPr>
        <p:txBody>
          <a:bodyPr>
            <a:normAutofit/>
          </a:bodyPr>
          <a:lstStyle/>
          <a:p>
            <a:r>
              <a:rPr lang="en-US" dirty="0" err="1" smtClean="0"/>
              <a:t>Palmarès</a:t>
            </a:r>
            <a:r>
              <a:rPr lang="en-US" dirty="0" smtClean="0"/>
              <a:t> des 20 </a:t>
            </a:r>
            <a:r>
              <a:rPr lang="en-US" dirty="0" err="1" smtClean="0"/>
              <a:t>meilleurs</a:t>
            </a:r>
            <a:r>
              <a:rPr lang="en-US" dirty="0" smtClean="0"/>
              <a:t> </a:t>
            </a:r>
            <a:r>
              <a:rPr lang="en-US" dirty="0" err="1" smtClean="0"/>
              <a:t>élèves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2014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027590"/>
              </p:ext>
            </p:extLst>
          </p:nvPr>
        </p:nvGraphicFramePr>
        <p:xfrm>
          <a:off x="467544" y="1340768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580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2834664" y="328358"/>
            <a:ext cx="6309336" cy="72437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Palmarès</a:t>
            </a:r>
            <a:r>
              <a:rPr lang="en-US" dirty="0" smtClean="0"/>
              <a:t> des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capitalisations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6006300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chemeClr val="tx2"/>
                </a:solidFill>
              </a:rPr>
              <a:t>Commission Européenne – Janvier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727137"/>
              </p:ext>
            </p:extLst>
          </p:nvPr>
        </p:nvGraphicFramePr>
        <p:xfrm>
          <a:off x="539552" y="1484784"/>
          <a:ext cx="813690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13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 </a:t>
            </a:r>
            <a:r>
              <a:rPr lang="en-US" dirty="0" err="1" smtClean="0"/>
              <a:t>moins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femme </a:t>
            </a:r>
            <a:r>
              <a:rPr lang="en-US" dirty="0" err="1" smtClean="0"/>
              <a:t>dans</a:t>
            </a:r>
            <a:r>
              <a:rPr lang="en-US" dirty="0" smtClean="0"/>
              <a:t> les CA…</a:t>
            </a:r>
            <a:endParaRPr lang="en-US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1770876"/>
              </p:ext>
            </p:extLst>
          </p:nvPr>
        </p:nvGraphicFramePr>
        <p:xfrm>
          <a:off x="323528" y="1484784"/>
          <a:ext cx="842493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6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89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Présidence</a:t>
            </a:r>
            <a:r>
              <a:rPr lang="en-US" sz="2000" dirty="0" smtClean="0"/>
              <a:t> des </a:t>
            </a:r>
            <a:r>
              <a:rPr lang="en-US" sz="2000" dirty="0" err="1" smtClean="0"/>
              <a:t>conseils</a:t>
            </a:r>
            <a:r>
              <a:rPr lang="en-US" sz="2000" dirty="0" smtClean="0"/>
              <a:t> </a:t>
            </a:r>
            <a:r>
              <a:rPr lang="en-US" sz="2000" dirty="0" err="1" smtClean="0"/>
              <a:t>d’administration</a:t>
            </a:r>
            <a:endParaRPr lang="en-US" sz="2000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761508"/>
              </p:ext>
            </p:extLst>
          </p:nvPr>
        </p:nvGraphicFramePr>
        <p:xfrm>
          <a:off x="683568" y="3933056"/>
          <a:ext cx="7920880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716177"/>
              </p:ext>
            </p:extLst>
          </p:nvPr>
        </p:nvGraphicFramePr>
        <p:xfrm>
          <a:off x="683568" y="1124744"/>
          <a:ext cx="777686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012160" y="6093296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GMI Ratings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1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Présence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les </a:t>
            </a:r>
            <a:r>
              <a:rPr lang="en-US" sz="2000" dirty="0" err="1" smtClean="0"/>
              <a:t>comités</a:t>
            </a:r>
            <a:r>
              <a:rPr lang="en-US" sz="2000" dirty="0" smtClean="0"/>
              <a:t> (1)</a:t>
            </a:r>
            <a:endParaRPr lang="en-US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6012160" y="6093296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GMI Ratings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95277"/>
              </p:ext>
            </p:extLst>
          </p:nvPr>
        </p:nvGraphicFramePr>
        <p:xfrm>
          <a:off x="548664" y="1124744"/>
          <a:ext cx="8199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883469"/>
              </p:ext>
            </p:extLst>
          </p:nvPr>
        </p:nvGraphicFramePr>
        <p:xfrm>
          <a:off x="323528" y="3627095"/>
          <a:ext cx="842493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87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Présence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les </a:t>
            </a:r>
            <a:r>
              <a:rPr lang="en-US" sz="2000" dirty="0" err="1" smtClean="0"/>
              <a:t>comités</a:t>
            </a:r>
            <a:r>
              <a:rPr lang="en-US" sz="2000" dirty="0" smtClean="0"/>
              <a:t> (2)</a:t>
            </a:r>
            <a:endParaRPr lang="en-US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6012160" y="6093296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GMI Ratings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546884"/>
              </p:ext>
            </p:extLst>
          </p:nvPr>
        </p:nvGraphicFramePr>
        <p:xfrm>
          <a:off x="647564" y="2348880"/>
          <a:ext cx="7848872" cy="2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48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Complémentarité</a:t>
            </a:r>
            <a:r>
              <a:rPr lang="en-US" sz="1800" dirty="0" smtClean="0"/>
              <a:t> des courants de </a:t>
            </a:r>
            <a:r>
              <a:rPr lang="en-US" sz="1800" dirty="0" err="1" smtClean="0"/>
              <a:t>recherche</a:t>
            </a:r>
            <a:endParaRPr lang="en-US" sz="180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340768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800" u="sng" dirty="0" smtClean="0"/>
              <a:t>Réservoir de compétences pour l’entreprise</a:t>
            </a:r>
          </a:p>
          <a:p>
            <a:pPr lvl="1">
              <a:lnSpc>
                <a:spcPct val="150000"/>
              </a:lnSpc>
            </a:pPr>
            <a:r>
              <a:rPr lang="fr-FR" sz="1500" dirty="0"/>
              <a:t>A</a:t>
            </a:r>
            <a:r>
              <a:rPr lang="fr-FR" sz="1500" dirty="0" smtClean="0"/>
              <a:t>mélioration de la prise </a:t>
            </a:r>
            <a:r>
              <a:rPr lang="fr-FR" sz="1500" dirty="0"/>
              <a:t>de décision </a:t>
            </a:r>
            <a:endParaRPr lang="fr-FR" sz="1500" dirty="0" smtClean="0"/>
          </a:p>
          <a:p>
            <a:pPr lvl="2">
              <a:lnSpc>
                <a:spcPct val="150000"/>
              </a:lnSpc>
            </a:pPr>
            <a:r>
              <a:rPr lang="fr-FR" sz="1500" dirty="0" smtClean="0"/>
              <a:t>+ de créativité</a:t>
            </a:r>
          </a:p>
          <a:p>
            <a:pPr lvl="2">
              <a:lnSpc>
                <a:spcPct val="150000"/>
              </a:lnSpc>
            </a:pPr>
            <a:r>
              <a:rPr lang="fr-FR" sz="1500" dirty="0" smtClean="0"/>
              <a:t>+ de connaissances </a:t>
            </a:r>
          </a:p>
          <a:p>
            <a:pPr lvl="2">
              <a:lnSpc>
                <a:spcPct val="150000"/>
              </a:lnSpc>
            </a:pPr>
            <a:r>
              <a:rPr lang="fr-FR" sz="1500" dirty="0" smtClean="0"/>
              <a:t>+ de compétences </a:t>
            </a:r>
          </a:p>
          <a:p>
            <a:pPr lvl="2">
              <a:lnSpc>
                <a:spcPct val="150000"/>
              </a:lnSpc>
            </a:pPr>
            <a:r>
              <a:rPr lang="fr-FR" sz="1500" dirty="0" smtClean="0"/>
              <a:t>+ d’expériences complémentaires au sein du CA</a:t>
            </a:r>
          </a:p>
          <a:p>
            <a:pPr lvl="1">
              <a:lnSpc>
                <a:spcPct val="150000"/>
              </a:lnSpc>
            </a:pPr>
            <a:r>
              <a:rPr lang="fr-FR" sz="1500" dirty="0"/>
              <a:t>M</a:t>
            </a:r>
            <a:r>
              <a:rPr lang="fr-FR" sz="1500" dirty="0" smtClean="0"/>
              <a:t>eilleure </a:t>
            </a:r>
            <a:r>
              <a:rPr lang="fr-FR" sz="1500" dirty="0"/>
              <a:t>utilisation des talents </a:t>
            </a:r>
          </a:p>
          <a:p>
            <a:pPr lvl="2">
              <a:lnSpc>
                <a:spcPct val="150000"/>
              </a:lnSpc>
            </a:pPr>
            <a:r>
              <a:rPr lang="fr-FR" sz="1500" dirty="0"/>
              <a:t>Diplômées de prestigieuses </a:t>
            </a:r>
            <a:r>
              <a:rPr lang="fr-FR" sz="1500" dirty="0" smtClean="0"/>
              <a:t>écoles et institutions</a:t>
            </a:r>
            <a:endParaRPr lang="fr-FR" sz="15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4788024" y="1340768"/>
            <a:ext cx="4038600" cy="475252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fr-FR" sz="2600" u="sng" dirty="0" smtClean="0"/>
              <a:t>Contribution à un meilleur fonctionnement des instances de gouvernance</a:t>
            </a:r>
            <a:endParaRPr lang="fr-FR" sz="2600" u="sng" dirty="0"/>
          </a:p>
          <a:p>
            <a:pPr lvl="1">
              <a:lnSpc>
                <a:spcPct val="150000"/>
              </a:lnSpc>
            </a:pPr>
            <a:r>
              <a:rPr lang="fr-FR" sz="2200" dirty="0"/>
              <a:t>A</a:t>
            </a:r>
            <a:r>
              <a:rPr lang="fr-FR" sz="2200" dirty="0" smtClean="0"/>
              <a:t>mélioration </a:t>
            </a:r>
            <a:r>
              <a:rPr lang="fr-FR" sz="2200" dirty="0"/>
              <a:t>de la gouvernance et de l’éthique</a:t>
            </a:r>
          </a:p>
          <a:p>
            <a:pPr lvl="2">
              <a:lnSpc>
                <a:spcPct val="150000"/>
              </a:lnSpc>
            </a:pPr>
            <a:r>
              <a:rPr lang="fr-FR" sz="2200" dirty="0"/>
              <a:t>Indépendance des femmes administrateurs</a:t>
            </a:r>
          </a:p>
          <a:p>
            <a:pPr lvl="2">
              <a:lnSpc>
                <a:spcPct val="150000"/>
              </a:lnSpc>
            </a:pPr>
            <a:r>
              <a:rPr lang="fr-FR" sz="2200" dirty="0" smtClean="0"/>
              <a:t>Présence des femme = Signal </a:t>
            </a:r>
            <a:r>
              <a:rPr lang="fr-FR" sz="2200" dirty="0"/>
              <a:t>positif de bonne gouvernance </a:t>
            </a:r>
          </a:p>
          <a:p>
            <a:pPr lvl="1">
              <a:lnSpc>
                <a:spcPct val="150000"/>
              </a:lnSpc>
            </a:pPr>
            <a:r>
              <a:rPr lang="fr-FR" sz="2200" dirty="0"/>
              <a:t>Communication plus claire envers les employés, les clients et prennent en considération les problématiques </a:t>
            </a:r>
            <a:r>
              <a:rPr lang="fr-FR" sz="2200" dirty="0" smtClean="0"/>
              <a:t>RSE</a:t>
            </a:r>
            <a:endParaRPr lang="fr-FR" sz="2200" dirty="0"/>
          </a:p>
          <a:p>
            <a:pPr lvl="1">
              <a:lnSpc>
                <a:spcPct val="150000"/>
              </a:lnSpc>
            </a:pPr>
            <a:r>
              <a:rPr lang="fr-FR" sz="2200" dirty="0"/>
              <a:t>Plus grande aversion au </a:t>
            </a:r>
            <a:r>
              <a:rPr lang="fr-FR" sz="2200" dirty="0" smtClean="0"/>
              <a:t>risque</a:t>
            </a:r>
            <a:endParaRPr lang="fr-FR" sz="2200" dirty="0"/>
          </a:p>
        </p:txBody>
      </p:sp>
      <p:sp>
        <p:nvSpPr>
          <p:cNvPr id="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7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Un </a:t>
            </a:r>
            <a:r>
              <a:rPr lang="en-US" sz="2000" dirty="0" err="1" smtClean="0"/>
              <a:t>effet</a:t>
            </a:r>
            <a:r>
              <a:rPr lang="en-US" sz="2000" dirty="0" smtClean="0"/>
              <a:t> </a:t>
            </a:r>
            <a:r>
              <a:rPr lang="en-US" sz="2000" dirty="0" err="1" smtClean="0"/>
              <a:t>positif</a:t>
            </a:r>
            <a:r>
              <a:rPr lang="en-US" sz="2000" dirty="0" smtClean="0"/>
              <a:t> </a:t>
            </a:r>
            <a:r>
              <a:rPr lang="en-US" sz="2000" dirty="0" err="1" smtClean="0"/>
              <a:t>sur</a:t>
            </a:r>
            <a:r>
              <a:rPr lang="en-US" sz="2000" dirty="0" smtClean="0"/>
              <a:t> la performance</a:t>
            </a:r>
            <a:endParaRPr lang="en-US" sz="200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55576" y="1412777"/>
            <a:ext cx="7931224" cy="43204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/>
              <a:t>Des études ont comparé les indicateurs financiers de sociétés ayant des femmes dans leur CA à celles qui n’en font pas siéger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Ces sociétés font apparaitre de meilleures performances, liées à une démarche globale de bonne gouvernance dont la féminisation des CA</a:t>
            </a:r>
          </a:p>
          <a:p>
            <a:pPr lvl="2">
              <a:lnSpc>
                <a:spcPct val="150000"/>
              </a:lnSpc>
            </a:pPr>
            <a:r>
              <a:rPr lang="fr-FR" sz="1600" dirty="0" smtClean="0"/>
              <a:t>+ 42% de chiffre d’affaires, + 66% de rentabilité des capitaux investis (ROCI), + 53% de rentabilité financière (ROE) (</a:t>
            </a:r>
            <a:r>
              <a:rPr lang="fr-FR" sz="1600" dirty="0" err="1" smtClean="0"/>
              <a:t>Catalyst</a:t>
            </a:r>
            <a:r>
              <a:rPr lang="fr-FR" sz="1600" dirty="0" smtClean="0"/>
              <a:t>, 2007)</a:t>
            </a:r>
          </a:p>
          <a:p>
            <a:pPr lvl="2">
              <a:lnSpc>
                <a:spcPct val="150000"/>
              </a:lnSpc>
            </a:pPr>
            <a:r>
              <a:rPr lang="fr-FR" sz="1600" dirty="0" smtClean="0"/>
              <a:t>+ 4 points de rentabilité financière, endettement plus faible, plus grande confiance du marché (Crédit Suisse, 2012)</a:t>
            </a:r>
          </a:p>
          <a:p>
            <a:pPr lvl="2">
              <a:lnSpc>
                <a:spcPct val="150000"/>
              </a:lnSpc>
            </a:pPr>
            <a:r>
              <a:rPr lang="fr-FR" sz="1600" dirty="0" smtClean="0"/>
              <a:t>+ 47% de rentabilité financière, + 55% de résultat d’exploitation (McKinsey, 2013)</a:t>
            </a:r>
          </a:p>
        </p:txBody>
      </p:sp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02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2843758" y="404664"/>
            <a:ext cx="6300242" cy="431800"/>
          </a:xfrm>
        </p:spPr>
        <p:txBody>
          <a:bodyPr/>
          <a:lstStyle/>
          <a:p>
            <a:r>
              <a:rPr lang="fr-FR" sz="2000" dirty="0"/>
              <a:t>Une réaction du marché favorable 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340769"/>
            <a:ext cx="8215064" cy="11303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Réaction positive du marché à la présence des femmes dans les entreprises avec une capitalisation boursière &gt; 10 milliards $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fr-FR" sz="1400" dirty="0" smtClean="0"/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2014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12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135" y="2469465"/>
            <a:ext cx="6483594" cy="309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8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Plan de la </a:t>
            </a:r>
            <a:r>
              <a:rPr lang="en-US" sz="2000" dirty="0" err="1" smtClean="0"/>
              <a:t>présentation</a:t>
            </a:r>
            <a:endParaRPr lang="en-US" sz="200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403648" y="962440"/>
            <a:ext cx="7931224" cy="5112568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2000" dirty="0" smtClean="0">
                <a:hlinkClick r:id="rId2"/>
              </a:rPr>
              <a:t>www.federation-femmes-administrateurs.com</a:t>
            </a: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/>
              <a:t>Objectifs de la </a:t>
            </a:r>
            <a:r>
              <a:rPr lang="fr-FR" sz="2000" dirty="0" smtClean="0"/>
              <a:t>FFA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Pertinence de la problématique de la mixité </a:t>
            </a:r>
            <a:r>
              <a:rPr lang="fr-FR" sz="2000" dirty="0" smtClean="0"/>
              <a:t>des </a:t>
            </a:r>
            <a:r>
              <a:rPr lang="fr-FR" sz="2000" dirty="0"/>
              <a:t>conseils </a:t>
            </a:r>
            <a:r>
              <a:rPr lang="fr-FR" sz="2000" dirty="0" smtClean="0"/>
              <a:t>d’administration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Une volonté </a:t>
            </a:r>
            <a:r>
              <a:rPr lang="fr-FR" sz="2000" dirty="0" smtClean="0"/>
              <a:t>législative…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… un processus en </a:t>
            </a:r>
            <a:r>
              <a:rPr lang="fr-FR" sz="2000" dirty="0" smtClean="0"/>
              <a:t>marche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Une </a:t>
            </a:r>
            <a:r>
              <a:rPr lang="fr-FR" sz="2000" dirty="0" smtClean="0"/>
              <a:t>féminisation croissante </a:t>
            </a:r>
            <a:r>
              <a:rPr lang="fr-FR" sz="2000" dirty="0"/>
              <a:t>des </a:t>
            </a:r>
            <a:r>
              <a:rPr lang="fr-FR" sz="2000" dirty="0" smtClean="0"/>
              <a:t>CA en Europe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Palmarès des 20 meilleurs élèves </a:t>
            </a: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/>
              <a:t>Palmarès des grandes </a:t>
            </a:r>
            <a:r>
              <a:rPr lang="fr-FR" sz="2000" dirty="0" smtClean="0"/>
              <a:t>capitalisations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Au moins une femme dans les CA</a:t>
            </a:r>
            <a:r>
              <a:rPr lang="fr-FR" sz="2000" dirty="0" smtClean="0"/>
              <a:t>…</a:t>
            </a:r>
          </a:p>
        </p:txBody>
      </p:sp>
      <p:sp>
        <p:nvSpPr>
          <p:cNvPr id="5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8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2843758" y="404664"/>
            <a:ext cx="6300242" cy="431800"/>
          </a:xfrm>
        </p:spPr>
        <p:txBody>
          <a:bodyPr/>
          <a:lstStyle/>
          <a:p>
            <a:r>
              <a:rPr lang="fr-FR" sz="2000" dirty="0" smtClean="0"/>
              <a:t>Une performance financière plus élevée</a:t>
            </a:r>
            <a:endParaRPr lang="fr-FR" sz="2000" dirty="0"/>
          </a:p>
        </p:txBody>
      </p:sp>
      <p:sp>
        <p:nvSpPr>
          <p:cNvPr id="6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1350277"/>
            <a:ext cx="7062936" cy="158417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1400" dirty="0" smtClean="0"/>
              <a:t>Les entreprises faisant siéger des femmes dans leur CA ont plus de 2 points de rentabilité des capitaux propres supérieurs à celles ne faisant pas siéger de femmes</a:t>
            </a:r>
            <a:endParaRPr lang="fr-FR" sz="1400" dirty="0"/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2014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8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510442"/>
            <a:ext cx="5640036" cy="367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09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2843758" y="404664"/>
            <a:ext cx="6300242" cy="431800"/>
          </a:xfrm>
        </p:spPr>
        <p:txBody>
          <a:bodyPr/>
          <a:lstStyle/>
          <a:p>
            <a:r>
              <a:rPr lang="fr-FR" sz="2000" dirty="0" smtClean="0"/>
              <a:t>Des niveaux d’endettement plus faibles</a:t>
            </a:r>
            <a:endParaRPr lang="fr-FR" sz="2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13847"/>
          <a:stretch/>
        </p:blipFill>
        <p:spPr>
          <a:xfrm>
            <a:off x="1547664" y="2564904"/>
            <a:ext cx="6480720" cy="332723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1350277"/>
            <a:ext cx="7062936" cy="158417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1400" dirty="0" smtClean="0"/>
              <a:t>Les entreprises faisant siéger des femmes dans leur CA ont un niveau d’endettement plus faible que celles ne faisant pas siéger de femmes</a:t>
            </a:r>
            <a:endParaRPr lang="fr-FR" sz="1400" dirty="0"/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endParaRPr lang="fr-FR" sz="1400" dirty="0"/>
          </a:p>
        </p:txBody>
      </p:sp>
      <p:sp>
        <p:nvSpPr>
          <p:cNvPr id="8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78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2843758" y="404664"/>
            <a:ext cx="6300242" cy="431800"/>
          </a:xfrm>
        </p:spPr>
        <p:txBody>
          <a:bodyPr/>
          <a:lstStyle/>
          <a:p>
            <a:r>
              <a:rPr lang="fr-FR" sz="2000" dirty="0" smtClean="0"/>
              <a:t>Une croissance des profits plus élevée</a:t>
            </a:r>
            <a:endParaRPr lang="fr-FR" sz="20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t="14056"/>
          <a:stretch/>
        </p:blipFill>
        <p:spPr>
          <a:xfrm>
            <a:off x="1979712" y="2564904"/>
            <a:ext cx="5616625" cy="333247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971531" y="602128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>
                <a:solidFill>
                  <a:schemeClr val="tx2"/>
                </a:solidFill>
              </a:rPr>
              <a:t>Crédit Suisse – 2012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1350277"/>
            <a:ext cx="7062936" cy="158417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1400" dirty="0" smtClean="0"/>
              <a:t>Les entreprises faisant siéger des femmes dans leur CA ont une croissance des bénéfices globalement supérieure à celles ne faisant pas siéger de femmes</a:t>
            </a:r>
            <a:endParaRPr lang="fr-FR" sz="1400" dirty="0"/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endParaRPr lang="fr-FR" sz="1400" dirty="0"/>
          </a:p>
        </p:txBody>
      </p:sp>
      <p:sp>
        <p:nvSpPr>
          <p:cNvPr id="8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82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774360" y="2932162"/>
            <a:ext cx="7772400" cy="1470025"/>
          </a:xfrm>
        </p:spPr>
        <p:txBody>
          <a:bodyPr>
            <a:noAutofit/>
          </a:bodyPr>
          <a:lstStyle/>
          <a:p>
            <a:r>
              <a:rPr lang="fr-FR" sz="2000" dirty="0"/>
              <a:t>P</a:t>
            </a:r>
            <a:r>
              <a:rPr lang="fr-FR" sz="2000" dirty="0" smtClean="0"/>
              <a:t>résence des femmes dans les conseils d’administration et Performance des entreprises :  Comparaison internationale, question française</a:t>
            </a:r>
            <a:endParaRPr lang="fr-FR" sz="2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06" y="1622309"/>
            <a:ext cx="2697169" cy="69312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548680"/>
            <a:ext cx="648072" cy="91450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1189696" cy="892272"/>
          </a:xfrm>
          <a:prstGeom prst="rect">
            <a:avLst/>
          </a:prstGeom>
        </p:spPr>
      </p:pic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108504" cy="2332610"/>
          </a:xfrm>
        </p:spPr>
        <p:txBody>
          <a:bodyPr>
            <a:normAutofit/>
          </a:bodyPr>
          <a:lstStyle/>
          <a:p>
            <a:r>
              <a:rPr lang="en-US" sz="1600" dirty="0" err="1" smtClean="0"/>
              <a:t>Agnès</a:t>
            </a:r>
            <a:r>
              <a:rPr lang="en-US" sz="1600" dirty="0" smtClean="0"/>
              <a:t> BRICARD </a:t>
            </a:r>
          </a:p>
          <a:p>
            <a:r>
              <a:rPr lang="en-US" sz="1600" dirty="0" err="1"/>
              <a:t>Présidente</a:t>
            </a:r>
            <a:r>
              <a:rPr lang="en-US" sz="1600" dirty="0"/>
              <a:t> de la </a:t>
            </a:r>
            <a:r>
              <a:rPr lang="en-US" sz="1600" dirty="0" err="1"/>
              <a:t>Fédération</a:t>
            </a:r>
            <a:r>
              <a:rPr lang="en-US" sz="1600" dirty="0"/>
              <a:t> des femmes </a:t>
            </a:r>
            <a:r>
              <a:rPr lang="en-US" sz="1600" dirty="0" err="1" smtClean="0"/>
              <a:t>administrateurs</a:t>
            </a:r>
            <a:r>
              <a:rPr lang="en-US" sz="1600" dirty="0" smtClean="0"/>
              <a:t> (2012-2014)</a:t>
            </a:r>
          </a:p>
          <a:p>
            <a:r>
              <a:rPr lang="en-US" sz="1600" dirty="0" smtClean="0"/>
              <a:t>1ère femme Présidente du Conseil Supérieur de </a:t>
            </a:r>
            <a:r>
              <a:rPr lang="en-US" sz="1600" dirty="0" err="1" smtClean="0"/>
              <a:t>l’Ordre</a:t>
            </a:r>
            <a:r>
              <a:rPr lang="en-US" sz="1600" dirty="0" smtClean="0"/>
              <a:t> des Experts Comptables (2011-2012)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Agnes.bricard@orange.fr  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algn="l"/>
            <a:r>
              <a:rPr lang="en-US" sz="1300" i="1" dirty="0" err="1" smtClean="0">
                <a:solidFill>
                  <a:schemeClr val="bg1"/>
                </a:solidFill>
              </a:rPr>
              <a:t>En</a:t>
            </a:r>
            <a:r>
              <a:rPr lang="en-US" sz="1300" i="1" dirty="0" smtClean="0">
                <a:solidFill>
                  <a:schemeClr val="bg1"/>
                </a:solidFill>
              </a:rPr>
              <a:t> </a:t>
            </a:r>
            <a:r>
              <a:rPr lang="en-US" sz="1300" i="1" dirty="0" err="1" smtClean="0">
                <a:solidFill>
                  <a:schemeClr val="bg1"/>
                </a:solidFill>
              </a:rPr>
              <a:t>partenariat</a:t>
            </a:r>
            <a:r>
              <a:rPr lang="en-US" sz="1300" i="1" dirty="0" smtClean="0">
                <a:solidFill>
                  <a:schemeClr val="bg1"/>
                </a:solidFill>
              </a:rPr>
              <a:t> avec Karima BOUAISS</a:t>
            </a:r>
          </a:p>
          <a:p>
            <a:pPr algn="l"/>
            <a:r>
              <a:rPr lang="en-US" sz="1300" i="1" dirty="0" smtClean="0">
                <a:solidFill>
                  <a:schemeClr val="bg1"/>
                </a:solidFill>
              </a:rPr>
              <a:t>IAE de Poitiers – </a:t>
            </a:r>
            <a:r>
              <a:rPr lang="en-US" sz="1300" i="1" dirty="0" err="1" smtClean="0">
                <a:solidFill>
                  <a:schemeClr val="bg1"/>
                </a:solidFill>
              </a:rPr>
              <a:t>Laboratoire</a:t>
            </a:r>
            <a:r>
              <a:rPr lang="en-US" sz="1300" i="1" dirty="0" smtClean="0">
                <a:solidFill>
                  <a:schemeClr val="bg1"/>
                </a:solidFill>
              </a:rPr>
              <a:t> CEREGE</a:t>
            </a:r>
            <a:endParaRPr lang="en-US" sz="1300" i="1" dirty="0">
              <a:solidFill>
                <a:schemeClr val="bg1"/>
              </a:solidFill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395536" y="5496872"/>
            <a:ext cx="8348464" cy="1056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rgbClr val="C5DF4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9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de la </a:t>
            </a:r>
            <a:r>
              <a:rPr lang="en-US" dirty="0" err="1" smtClean="0"/>
              <a:t>présentation</a:t>
            </a:r>
            <a:r>
              <a:rPr lang="en-US" dirty="0" smtClean="0"/>
              <a:t>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075240" cy="43490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000" dirty="0"/>
              <a:t>Présidence des conseils d’administration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Présence dans les comités 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Complémentarité des courants de recherche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Un </a:t>
            </a:r>
            <a:r>
              <a:rPr lang="en-US" sz="2000" dirty="0" err="1"/>
              <a:t>effet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</a:t>
            </a:r>
            <a:r>
              <a:rPr lang="en-US" sz="2000" dirty="0" err="1"/>
              <a:t>sur</a:t>
            </a:r>
            <a:r>
              <a:rPr lang="en-US" sz="2000" dirty="0"/>
              <a:t> la </a:t>
            </a:r>
            <a:r>
              <a:rPr lang="en-US" sz="2000" dirty="0" smtClean="0"/>
              <a:t>performance</a:t>
            </a: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Une réaction du marché favorable 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 smtClean="0"/>
              <a:t>Une performance financière plus élevée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 smtClean="0"/>
              <a:t>Des niveaux d’endettement plus faibles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 smtClean="0"/>
              <a:t>Une croissance des profits plus élevée</a:t>
            </a:r>
            <a:endParaRPr lang="fr-FR" sz="2000" dirty="0"/>
          </a:p>
          <a:p>
            <a:endParaRPr lang="fr-FR" sz="2000" dirty="0"/>
          </a:p>
        </p:txBody>
      </p:sp>
      <p:sp>
        <p:nvSpPr>
          <p:cNvPr id="6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32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www.federation-femmes-administrateurs.com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355160" cy="4525963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fr-FR" sz="2000" dirty="0">
                <a:solidFill>
                  <a:srgbClr val="1F497D"/>
                </a:solidFill>
              </a:rPr>
              <a:t>Création en Juillet 2012 suite </a:t>
            </a:r>
            <a:r>
              <a:rPr lang="fr-FR" sz="2000" dirty="0" smtClean="0">
                <a:solidFill>
                  <a:srgbClr val="1F497D"/>
                </a:solidFill>
              </a:rPr>
              <a:t>aux deux </a:t>
            </a:r>
            <a:r>
              <a:rPr lang="fr-FR" sz="2000" dirty="0">
                <a:solidFill>
                  <a:srgbClr val="1F497D"/>
                </a:solidFill>
              </a:rPr>
              <a:t>lois: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>
                <a:solidFill>
                  <a:srgbClr val="1F497D"/>
                </a:solidFill>
              </a:rPr>
              <a:t>Zimmerman – Copé en 2011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>
                <a:solidFill>
                  <a:srgbClr val="1F497D"/>
                </a:solidFill>
              </a:rPr>
              <a:t>Sauvadet en 2012</a:t>
            </a:r>
          </a:p>
          <a:p>
            <a:endParaRPr lang="fr-FR" dirty="0" smtClean="0"/>
          </a:p>
          <a:p>
            <a:endParaRPr lang="fr-FR" sz="1800" dirty="0"/>
          </a:p>
          <a:p>
            <a:r>
              <a:rPr lang="fr-FR" sz="2000" dirty="0" smtClean="0"/>
              <a:t>10 associations:</a:t>
            </a:r>
          </a:p>
          <a:p>
            <a:pPr marL="0" indent="0">
              <a:buNone/>
            </a:pPr>
            <a:r>
              <a:rPr lang="fr-FR" sz="2000" dirty="0" smtClean="0"/>
              <a:t>                       * 5 membres fondateurs </a:t>
            </a:r>
          </a:p>
          <a:p>
            <a:pPr marL="0" indent="0">
              <a:buNone/>
            </a:pPr>
            <a:r>
              <a:rPr lang="fr-FR" sz="2000" dirty="0" smtClean="0"/>
              <a:t>                       * 5 membres observateurs </a:t>
            </a:r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Colloque Fédération Femmes Administrateurs – 6 mars 2014 – Assemblée Nationale</a:t>
            </a:r>
            <a:endParaRPr lang="fr-FR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95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www.federation-femmes-administrateurs.com</a:t>
            </a:r>
            <a:endParaRPr lang="en-US" sz="18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5274377"/>
            <a:ext cx="1400175" cy="81915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618" y="1687232"/>
            <a:ext cx="1747046" cy="75958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66" y="3997752"/>
            <a:ext cx="2524125" cy="10858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047649"/>
            <a:ext cx="1035953" cy="103595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922" y="2626090"/>
            <a:ext cx="1524000" cy="7239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58" y="2520490"/>
            <a:ext cx="2068060" cy="104711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478" y="3892977"/>
            <a:ext cx="1371600" cy="12954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53209"/>
            <a:ext cx="2189214" cy="49567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728" y="5395821"/>
            <a:ext cx="2219327" cy="576263"/>
          </a:xfrm>
          <a:prstGeom prst="rect">
            <a:avLst/>
          </a:prstGeom>
        </p:spPr>
      </p:pic>
      <p:sp>
        <p:nvSpPr>
          <p:cNvPr id="1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922" y="1549401"/>
            <a:ext cx="870156" cy="9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32549" y="1381814"/>
            <a:ext cx="3008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Membres fondateurs </a:t>
            </a:r>
            <a:endParaRPr lang="fr-FR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67543" y="3501008"/>
            <a:ext cx="3240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Membres </a:t>
            </a:r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observateurs</a:t>
            </a:r>
            <a:endParaRPr lang="fr-FR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Objectifs</a:t>
            </a:r>
            <a:r>
              <a:rPr lang="en-US" sz="2000" dirty="0" smtClean="0"/>
              <a:t> de la FFA</a:t>
            </a:r>
            <a:endParaRPr lang="en-US" sz="2000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55576" y="1268760"/>
            <a:ext cx="7931224" cy="43204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500" dirty="0"/>
              <a:t>Favoriser la mixité publique / privée (Loi Sauvadet et Zimmerman-Copé)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500" dirty="0"/>
              <a:t>Regroupement des réseaux féminins sur une même thématique: la recherche de postes d’administratrices en mettant en valeur leur compétences variées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500" dirty="0" smtClean="0"/>
              <a:t>Professionnalisation du statut d’administrateurs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500" dirty="0" smtClean="0"/>
              <a:t>Partenariat avec les organismes de formation présentant des formations </a:t>
            </a:r>
            <a:r>
              <a:rPr lang="fr-FR" sz="1500" dirty="0" err="1" smtClean="0"/>
              <a:t>certifiantes</a:t>
            </a:r>
            <a:r>
              <a:rPr lang="fr-FR" sz="1500" dirty="0" smtClean="0"/>
              <a:t> : </a:t>
            </a:r>
            <a:r>
              <a:rPr lang="fr-FR" sz="1500" dirty="0" smtClean="0"/>
              <a:t>IFA- </a:t>
            </a:r>
            <a:r>
              <a:rPr lang="fr-FR" sz="1500" dirty="0" smtClean="0"/>
              <a:t>Sciences Po et </a:t>
            </a:r>
            <a:r>
              <a:rPr lang="fr-FR" sz="1500" dirty="0" smtClean="0"/>
              <a:t>ESSEC (</a:t>
            </a:r>
            <a:r>
              <a:rPr lang="en-US" sz="1500" dirty="0"/>
              <a:t>Women be </a:t>
            </a:r>
            <a:r>
              <a:rPr lang="en-US" sz="1500"/>
              <a:t>European </a:t>
            </a:r>
            <a:r>
              <a:rPr lang="en-US" sz="1500" smtClean="0"/>
              <a:t>Board </a:t>
            </a:r>
            <a:r>
              <a:rPr lang="en-US" sz="1500" dirty="0"/>
              <a:t>R</a:t>
            </a:r>
            <a:r>
              <a:rPr lang="en-US" sz="1500" smtClean="0"/>
              <a:t>eady</a:t>
            </a:r>
            <a:r>
              <a:rPr lang="en-US" sz="1500" dirty="0" smtClean="0"/>
              <a:t>) </a:t>
            </a:r>
            <a:endParaRPr lang="fr-FR" sz="1500" dirty="0" smtClean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500" dirty="0" smtClean="0"/>
              <a:t>Rendre les candidates plus visibles: Organisation d’un fichier de femmes administratrices pour ne plus entendre « Où sont les femmes compétentes? »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500" dirty="0" smtClean="0"/>
              <a:t>Communications sur le statut de femmes administrateurs et leur contribution à une meilleure performance dans les conseils d’administration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fr-FR" sz="1500" dirty="0" smtClean="0"/>
              <a:t>Stratégie d’influence en Europe avec le levier de capital humain</a:t>
            </a:r>
          </a:p>
        </p:txBody>
      </p:sp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74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000" dirty="0"/>
              <a:t>Pertinence de la problématique de la mixité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des </a:t>
            </a:r>
            <a:r>
              <a:rPr lang="fr-FR" sz="2000" dirty="0"/>
              <a:t>conseils d’administration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55576" y="1268760"/>
            <a:ext cx="7931224" cy="43204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/>
              <a:t>Remise en cause des mécanismes de gouvernance dans les années 2000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Mise en place de lois (</a:t>
            </a:r>
            <a:r>
              <a:rPr lang="fr-FR" sz="1600" dirty="0" err="1" smtClean="0"/>
              <a:t>Sarbanes</a:t>
            </a:r>
            <a:r>
              <a:rPr lang="fr-FR" sz="1600" dirty="0" smtClean="0"/>
              <a:t> Oxley, LSF) 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Mise en place de codes (AFEP-MEDEF) et de guides de bonne gouvernance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Importance de la RSE et de la diversité – parité  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Importance de la problématique de l’éthique dans les affaires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Plus grande diversité dans les conseils d’administration</a:t>
            </a:r>
          </a:p>
          <a:p>
            <a:pPr lvl="1">
              <a:lnSpc>
                <a:spcPct val="150000"/>
              </a:lnSpc>
            </a:pPr>
            <a:r>
              <a:rPr lang="fr-FR" sz="1600" dirty="0" smtClean="0"/>
              <a:t>Plus d’indépendants, plus de diversité, plus de femmes…</a:t>
            </a: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fr-FR" sz="1600" dirty="0" smtClean="0"/>
              <a:t>Diversité et mixité contribuent à la création de valeur dans les entreprises privées et publiques</a:t>
            </a:r>
          </a:p>
          <a:p>
            <a:pPr lvl="4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fr-FR" sz="1600" dirty="0" smtClean="0"/>
              <a:t>Comment? 	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fr-FR" sz="1600" dirty="0" smtClean="0"/>
          </a:p>
          <a:p>
            <a:pPr>
              <a:lnSpc>
                <a:spcPct val="150000"/>
              </a:lnSpc>
            </a:pPr>
            <a:endParaRPr lang="fr-FR" sz="1600" dirty="0" smtClean="0"/>
          </a:p>
        </p:txBody>
      </p:sp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8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volonté</a:t>
            </a:r>
            <a:r>
              <a:rPr lang="en-US" dirty="0" smtClean="0"/>
              <a:t> </a:t>
            </a:r>
            <a:r>
              <a:rPr lang="en-US" dirty="0" err="1" smtClean="0"/>
              <a:t>législative</a:t>
            </a:r>
            <a:r>
              <a:rPr lang="en-US" dirty="0" smtClean="0"/>
              <a:t>…</a:t>
            </a:r>
            <a:endParaRPr lang="en-US" dirty="0"/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14357905"/>
              </p:ext>
            </p:extLst>
          </p:nvPr>
        </p:nvGraphicFramePr>
        <p:xfrm>
          <a:off x="570384" y="1412776"/>
          <a:ext cx="8250091" cy="462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943"/>
                <a:gridCol w="2449559"/>
                <a:gridCol w="1240282"/>
                <a:gridCol w="1080120"/>
                <a:gridCol w="1656187"/>
              </a:tblGrid>
              <a:tr h="72008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Date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Pays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Quota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Entrée en</a:t>
                      </a:r>
                      <a:r>
                        <a:rPr lang="fr-FR" sz="1600" baseline="0" dirty="0" smtClean="0"/>
                        <a:t> vigueur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Femmes</a:t>
                      </a:r>
                      <a:r>
                        <a:rPr lang="fr-FR" sz="1600" baseline="0" dirty="0" smtClean="0"/>
                        <a:t> dans les CA en 2011</a:t>
                      </a:r>
                      <a:endParaRPr lang="fr-FR" sz="1600" dirty="0"/>
                    </a:p>
                  </a:txBody>
                  <a:tcPr/>
                </a:tc>
              </a:tr>
              <a:tr h="57006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1986 amendée en 2010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Finlande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40%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1995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26,4%</a:t>
                      </a:r>
                      <a:endParaRPr lang="fr-FR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Grèce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33%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7,3%</a:t>
                      </a:r>
                      <a:endParaRPr lang="fr-FR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Norvège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2008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36,3%</a:t>
                      </a:r>
                      <a:endParaRPr lang="fr-FR" sz="1600" dirty="0"/>
                    </a:p>
                  </a:txBody>
                  <a:tcPr/>
                </a:tc>
              </a:tr>
              <a:tr h="57006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2007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Espagne</a:t>
                      </a:r>
                    </a:p>
                    <a:p>
                      <a:r>
                        <a:rPr lang="fr-FR" sz="1600" dirty="0" smtClean="0"/>
                        <a:t>Danemark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40%</a:t>
                      </a:r>
                    </a:p>
                    <a:p>
                      <a:r>
                        <a:rPr lang="fr-FR" sz="1600" dirty="0" smtClean="0"/>
                        <a:t>50%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2015</a:t>
                      </a:r>
                    </a:p>
                    <a:p>
                      <a:r>
                        <a:rPr lang="fr-FR" sz="1600" dirty="0" smtClean="0"/>
                        <a:t>-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10,2%</a:t>
                      </a:r>
                    </a:p>
                    <a:p>
                      <a:pPr algn="r"/>
                      <a:r>
                        <a:rPr lang="fr-FR" sz="1600" dirty="0" smtClean="0"/>
                        <a:t>15,6%</a:t>
                      </a:r>
                      <a:endParaRPr lang="fr-FR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2009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Etats-Unis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12,6%</a:t>
                      </a:r>
                      <a:endParaRPr lang="fr-FR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2010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Allemagne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30%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12,9%</a:t>
                      </a:r>
                      <a:endParaRPr lang="fr-FR" sz="1600" dirty="0"/>
                    </a:p>
                  </a:txBody>
                  <a:tcPr/>
                </a:tc>
              </a:tr>
              <a:tr h="129014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Autriche</a:t>
                      </a:r>
                    </a:p>
                    <a:p>
                      <a:r>
                        <a:rPr lang="fr-FR" sz="1600" dirty="0" smtClean="0"/>
                        <a:t>Belgique</a:t>
                      </a:r>
                    </a:p>
                    <a:p>
                      <a:r>
                        <a:rPr lang="fr-FR" sz="1600" dirty="0" smtClean="0"/>
                        <a:t>Italie </a:t>
                      </a:r>
                    </a:p>
                    <a:p>
                      <a:r>
                        <a:rPr lang="fr-FR" sz="1600" dirty="0" smtClean="0"/>
                        <a:t>Pays-Bas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35%</a:t>
                      </a:r>
                    </a:p>
                    <a:p>
                      <a:r>
                        <a:rPr lang="fr-FR" sz="1600" dirty="0" smtClean="0"/>
                        <a:t>33%</a:t>
                      </a:r>
                    </a:p>
                    <a:p>
                      <a:r>
                        <a:rPr lang="fr-FR" sz="1600" dirty="0" smtClean="0"/>
                        <a:t>33%</a:t>
                      </a:r>
                    </a:p>
                    <a:p>
                      <a:r>
                        <a:rPr lang="fr-FR" sz="1600" dirty="0" smtClean="0"/>
                        <a:t>30%</a:t>
                      </a:r>
                    </a:p>
                    <a:p>
                      <a:r>
                        <a:rPr lang="fr-FR" sz="1600" b="1" dirty="0" smtClean="0"/>
                        <a:t>40%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2018</a:t>
                      </a:r>
                    </a:p>
                    <a:p>
                      <a:r>
                        <a:rPr lang="fr-FR" sz="1600" dirty="0" smtClean="0"/>
                        <a:t>2019</a:t>
                      </a:r>
                    </a:p>
                    <a:p>
                      <a:r>
                        <a:rPr lang="fr-FR" sz="1600" dirty="0" smtClean="0"/>
                        <a:t>2015</a:t>
                      </a:r>
                    </a:p>
                    <a:p>
                      <a:r>
                        <a:rPr lang="fr-FR" sz="1600" dirty="0" smtClean="0"/>
                        <a:t>2016</a:t>
                      </a:r>
                    </a:p>
                    <a:p>
                      <a:r>
                        <a:rPr lang="fr-FR" sz="1600" b="1" dirty="0" smtClean="0"/>
                        <a:t>2017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10,8%</a:t>
                      </a:r>
                    </a:p>
                    <a:p>
                      <a:pPr algn="r"/>
                      <a:r>
                        <a:rPr lang="fr-FR" sz="1600" dirty="0" smtClean="0"/>
                        <a:t>9,4%</a:t>
                      </a:r>
                    </a:p>
                    <a:p>
                      <a:pPr algn="r"/>
                      <a:r>
                        <a:rPr lang="fr-FR" sz="1600" dirty="0" smtClean="0"/>
                        <a:t>4,5%</a:t>
                      </a:r>
                    </a:p>
                    <a:p>
                      <a:pPr algn="r"/>
                      <a:r>
                        <a:rPr lang="fr-FR" sz="1600" dirty="0" smtClean="0"/>
                        <a:t>13,1%</a:t>
                      </a:r>
                    </a:p>
                    <a:p>
                      <a:pPr algn="r"/>
                      <a:r>
                        <a:rPr lang="fr-FR" sz="1600" dirty="0" smtClean="0"/>
                        <a:t>22,5%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3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 un </a:t>
            </a:r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marche</a:t>
            </a:r>
            <a:endParaRPr lang="en-US" dirty="0"/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1331277"/>
              </p:ext>
            </p:extLst>
          </p:nvPr>
        </p:nvGraphicFramePr>
        <p:xfrm>
          <a:off x="462373" y="1268760"/>
          <a:ext cx="8142075" cy="4765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315"/>
                <a:gridCol w="5256584"/>
                <a:gridCol w="1584176"/>
              </a:tblGrid>
              <a:tr h="24244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Pays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Recommandation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Femmes dans les CA en 2011</a:t>
                      </a:r>
                      <a:endParaRPr lang="fr-FR" sz="1600" dirty="0"/>
                    </a:p>
                  </a:txBody>
                  <a:tcPr/>
                </a:tc>
              </a:tr>
              <a:tr h="83780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Australie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Australian</a:t>
                      </a:r>
                      <a:r>
                        <a:rPr lang="fr-FR" sz="1600" dirty="0" smtClean="0"/>
                        <a:t> Securities Exchange recommande la communication du nombre de femmes dans les employés, les cadres</a:t>
                      </a:r>
                      <a:r>
                        <a:rPr lang="fr-FR" sz="1600" baseline="0" dirty="0" smtClean="0"/>
                        <a:t> et les conseils d’administration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13,8%</a:t>
                      </a:r>
                      <a:endParaRPr lang="fr-FR" sz="1600" dirty="0"/>
                    </a:p>
                  </a:txBody>
                  <a:tcPr/>
                </a:tc>
              </a:tr>
              <a:tr h="62711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Grande-Bretagne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Gouvernement</a:t>
                      </a:r>
                      <a:r>
                        <a:rPr lang="fr-FR" sz="1600" baseline="0" dirty="0" smtClean="0"/>
                        <a:t> demande aux entreprises du FTSE 100 avoir au moins 25% de femmes dans leur CA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10,7%</a:t>
                      </a:r>
                      <a:endParaRPr lang="fr-FR" sz="1600" dirty="0"/>
                    </a:p>
                  </a:txBody>
                  <a:tcPr/>
                </a:tc>
              </a:tr>
              <a:tr h="37019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Suède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Code « </a:t>
                      </a:r>
                      <a:r>
                        <a:rPr lang="fr-FR" sz="1600" dirty="0" err="1" smtClean="0"/>
                        <a:t>comply</a:t>
                      </a:r>
                      <a:r>
                        <a:rPr lang="fr-FR" sz="1600" dirty="0" smtClean="0"/>
                        <a:t> or </a:t>
                      </a:r>
                      <a:r>
                        <a:rPr lang="fr-FR" sz="1600" dirty="0" err="1" smtClean="0"/>
                        <a:t>explain</a:t>
                      </a:r>
                      <a:r>
                        <a:rPr lang="fr-FR" sz="1600" dirty="0" smtClean="0"/>
                        <a:t> » insiste à la parité dans les CA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26,4%</a:t>
                      </a:r>
                      <a:endParaRPr lang="fr-FR" sz="1600" dirty="0"/>
                    </a:p>
                  </a:txBody>
                  <a:tcPr/>
                </a:tc>
              </a:tr>
              <a:tr h="37019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Canada</a:t>
                      </a:r>
                      <a:r>
                        <a:rPr lang="fr-FR" sz="1600" baseline="0" dirty="0" smtClean="0"/>
                        <a:t>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Budget 2012 incite</a:t>
                      </a:r>
                      <a:r>
                        <a:rPr lang="fr-FR" sz="1600" baseline="0" dirty="0" smtClean="0"/>
                        <a:t> à la promotion des femmes dans les CA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13,1%</a:t>
                      </a:r>
                      <a:endParaRPr lang="fr-FR" sz="1600" dirty="0"/>
                    </a:p>
                  </a:txBody>
                  <a:tcPr/>
                </a:tc>
              </a:tr>
              <a:tr h="52606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Inde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Ministre chargé</a:t>
                      </a:r>
                      <a:r>
                        <a:rPr lang="fr-FR" sz="1600" baseline="0" dirty="0" smtClean="0"/>
                        <a:t> des entreprises propose qu’au moins 1 femme siège dans les CA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5,2%</a:t>
                      </a:r>
                      <a:endParaRPr lang="fr-FR" sz="1600" dirty="0"/>
                    </a:p>
                  </a:txBody>
                  <a:tcPr/>
                </a:tc>
              </a:tr>
              <a:tr h="52606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Pologne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Code de gouvernance des entreprises recommande un équilibre des genres</a:t>
                      </a:r>
                      <a:r>
                        <a:rPr lang="fr-FR" sz="1600" baseline="0" dirty="0" smtClean="0"/>
                        <a:t> dans les CA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13%</a:t>
                      </a:r>
                      <a:endParaRPr lang="fr-FR" sz="1600" dirty="0"/>
                    </a:p>
                  </a:txBody>
                  <a:tcPr/>
                </a:tc>
              </a:tr>
              <a:tr h="68193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Afrique du</a:t>
                      </a:r>
                      <a:r>
                        <a:rPr lang="fr-FR" sz="1600" baseline="0" dirty="0" smtClean="0"/>
                        <a:t> Sud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Des politiques de « Black </a:t>
                      </a:r>
                      <a:r>
                        <a:rPr lang="fr-FR" sz="1600" dirty="0" err="1" smtClean="0"/>
                        <a:t>Economic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Empowerment</a:t>
                      </a:r>
                      <a:r>
                        <a:rPr lang="fr-FR" sz="1600" dirty="0" smtClean="0"/>
                        <a:t> » encourage une plus grande diversité raciale au profit des femmes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 smtClean="0"/>
                        <a:t>17,4%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3851920" y="6483683"/>
            <a:ext cx="5256584" cy="365125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i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Forum Annuel AIG – Espace Pierre Cardin</a:t>
            </a:r>
            <a:endParaRPr lang="fr-FR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2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_document_IAE-Cere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modèle_document_IAE-Cerege</Template>
  <TotalTime>37663</TotalTime>
  <Words>1268</Words>
  <Application>Microsoft Office PowerPoint</Application>
  <PresentationFormat>Affichage à l'écran (4:3)</PresentationFormat>
  <Paragraphs>227</Paragraphs>
  <Slides>23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Symbol</vt:lpstr>
      <vt:lpstr>Wingdings</vt:lpstr>
      <vt:lpstr>modèle_document_IAE-Cerege</vt:lpstr>
      <vt:lpstr>Présence des femmes dans les conseils d’administration et Performance des entreprises :  Comparaison internationale, question française</vt:lpstr>
      <vt:lpstr>Plan de la présentation</vt:lpstr>
      <vt:lpstr>Plan de la présentation (2)</vt:lpstr>
      <vt:lpstr>www.federation-femmes-administrateurs.com</vt:lpstr>
      <vt:lpstr>www.federation-femmes-administrateurs.com</vt:lpstr>
      <vt:lpstr>Objectifs de la FFA</vt:lpstr>
      <vt:lpstr>Pertinence de la problématique de la mixité  des conseils d’administration</vt:lpstr>
      <vt:lpstr>Une volonté législative…</vt:lpstr>
      <vt:lpstr>… un processus en marche</vt:lpstr>
      <vt:lpstr>Une féminisation croissante des CA en Europe</vt:lpstr>
      <vt:lpstr>Palmarès des 20 meilleurs élèves </vt:lpstr>
      <vt:lpstr>Palmarès des grandes capitalisations</vt:lpstr>
      <vt:lpstr>Au moins une femme dans les CA…</vt:lpstr>
      <vt:lpstr>Présidence des conseils d’administration</vt:lpstr>
      <vt:lpstr>Présence dans les comités (1)</vt:lpstr>
      <vt:lpstr>Présence dans les comités (2)</vt:lpstr>
      <vt:lpstr>Complémentarité des courants de recherche</vt:lpstr>
      <vt:lpstr>Un effet positif sur la performance</vt:lpstr>
      <vt:lpstr>Présentation PowerPoint</vt:lpstr>
      <vt:lpstr>Présentation PowerPoint</vt:lpstr>
      <vt:lpstr>Présentation PowerPoint</vt:lpstr>
      <vt:lpstr>Présentation PowerPoint</vt:lpstr>
      <vt:lpstr>Présence des femmes dans les conseils d’administration et Performance des entreprises :  Comparaison internationale, question française</vt:lpstr>
    </vt:vector>
  </TitlesOfParts>
  <Company>IAE Poitiers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soulas</dc:creator>
  <cp:lastModifiedBy>BOUAISS Karima</cp:lastModifiedBy>
  <cp:revision>648</cp:revision>
  <cp:lastPrinted>2014-09-16T10:57:20Z</cp:lastPrinted>
  <dcterms:created xsi:type="dcterms:W3CDTF">2011-12-07T09:00:37Z</dcterms:created>
  <dcterms:modified xsi:type="dcterms:W3CDTF">2014-10-09T08:22:42Z</dcterms:modified>
</cp:coreProperties>
</file>