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65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93" r:id="rId14"/>
    <p:sldId id="280" r:id="rId15"/>
    <p:sldId id="292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99FF"/>
    <a:srgbClr val="E40A6D"/>
    <a:srgbClr val="FFFFCC"/>
    <a:srgbClr val="90B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 showGuides="1"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5684F-ACF5-47FD-84F9-B8860BEA3509}" type="datetimeFigureOut">
              <a:rPr lang="fr-FR" smtClean="0"/>
              <a:t>06/07/2015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www.federation-femmes-administrateurs.com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972-B8EB-42DC-9323-18E712328E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291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6F013-0A01-4679-9741-7F2444525653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www.federation-femmes-administrateurs.com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3311C-EC2E-4666-876C-5482FFCE6DB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5647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3311C-EC2E-4666-876C-5482FFCE6DB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www.federation-femmes-administrateurs.com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64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35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6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25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0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45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12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37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51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73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48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7C18D-D7C9-4B67-A4E0-1FF37F592459}" type="datetimeFigureOut">
              <a:rPr lang="fr-FR" smtClean="0"/>
              <a:pPr/>
              <a:t>06/07/2015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1DDF-8745-4B99-BC31-E56CC9B3E5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upload.wikimedia.org/wikipedia/fr/e/ec/BPI_France_RVB_fd_blanc.png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2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 15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/>
          <a:stretch/>
        </p:blipFill>
        <p:spPr bwMode="auto">
          <a:xfrm>
            <a:off x="-27464" y="0"/>
            <a:ext cx="936104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404664"/>
            <a:ext cx="6300192" cy="1440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4056" y="6354660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En partenariat avec </a:t>
            </a:r>
            <a:endParaRPr lang="fr-FR" sz="1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043608" y="2555145"/>
            <a:ext cx="7508316" cy="1351139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90" b="1" u="sng" dirty="0" smtClean="0">
                <a:latin typeface="Cambria" pitchFamily="18" charset="0"/>
              </a:rPr>
              <a:t>DAF AU FEMININ </a:t>
            </a:r>
          </a:p>
          <a:p>
            <a:pPr algn="ctr"/>
            <a:r>
              <a:rPr lang="fr-FR" sz="2400" b="1" dirty="0" smtClean="0">
                <a:solidFill>
                  <a:srgbClr val="FF3399"/>
                </a:solidFill>
              </a:rPr>
              <a:t>« Femmes</a:t>
            </a:r>
            <a:r>
              <a:rPr lang="fr-FR" sz="2400" b="1" dirty="0">
                <a:solidFill>
                  <a:srgbClr val="FF3399"/>
                </a:solidFill>
              </a:rPr>
              <a:t>, affirmez votre valeur dans les conseils d'administration et les postes </a:t>
            </a:r>
            <a:r>
              <a:rPr lang="fr-FR" sz="2400" b="1" dirty="0" smtClean="0">
                <a:solidFill>
                  <a:srgbClr val="FF3399"/>
                </a:solidFill>
              </a:rPr>
              <a:t>de direction !</a:t>
            </a:r>
            <a:r>
              <a:rPr lang="fr-FR" sz="2890" b="1" i="1" dirty="0" smtClean="0">
                <a:solidFill>
                  <a:srgbClr val="FF3399"/>
                </a:solidFill>
              </a:rPr>
              <a:t> »</a:t>
            </a:r>
            <a:endParaRPr lang="fr-FR" sz="2400" b="1" dirty="0">
              <a:solidFill>
                <a:srgbClr val="FF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4131251"/>
            <a:ext cx="3130986" cy="4001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r>
              <a:rPr lang="fr-FR" sz="2000" cap="small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juillet 2015 de 9h a 10h15 </a:t>
            </a:r>
          </a:p>
        </p:txBody>
      </p:sp>
      <p:pic>
        <p:nvPicPr>
          <p:cNvPr id="12" name="Image 11" descr="Fichier:BPI France RVB fd blanc.p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35" y="6165304"/>
            <a:ext cx="1356000" cy="50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165304"/>
            <a:ext cx="1512167" cy="503633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165304"/>
            <a:ext cx="1368152" cy="571977"/>
          </a:xfrm>
          <a:prstGeom prst="rect">
            <a:avLst/>
          </a:prstGeom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86522"/>
            <a:ext cx="1543050" cy="45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1241490" y="184482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www.federation-femmes-administrateurs.com</a:t>
            </a:r>
            <a:endParaRPr lang="fr-FR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35" y="4941168"/>
            <a:ext cx="28575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88640"/>
            <a:ext cx="8915400" cy="51745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 RECOMMANDATIONS CONCR</a:t>
            </a:r>
            <a:r>
              <a:rPr lang="fr-FR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fr-FR" altLang="fr-FR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7296" y="764704"/>
            <a:ext cx="8803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/>
              <a:t>Présidents de Conseils et Dirigeants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Saisir l’opportunité de la Loi pour améliorer la composition de leurs conseils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Mener </a:t>
            </a:r>
            <a:r>
              <a:rPr lang="fr-FR" sz="1800" dirty="0"/>
              <a:t>professionnellement </a:t>
            </a:r>
            <a:r>
              <a:rPr lang="fr-FR" sz="1800" dirty="0" smtClean="0"/>
              <a:t>les recherches de candidats, y compris en dehors de leurs proches connaissances,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Penser aux candidat(e)s </a:t>
            </a:r>
            <a:r>
              <a:rPr lang="fr-FR" sz="1800" dirty="0" err="1" smtClean="0"/>
              <a:t>françai</a:t>
            </a:r>
            <a:r>
              <a:rPr lang="fr-FR" sz="1800" dirty="0" smtClean="0"/>
              <a:t>(e)s connaissant bien des pays étrangers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Nommer des Directeurs (</a:t>
            </a:r>
            <a:r>
              <a:rPr lang="fr-FR" sz="1800" dirty="0" err="1" smtClean="0"/>
              <a:t>trices</a:t>
            </a:r>
            <a:r>
              <a:rPr lang="fr-FR" sz="1800" dirty="0" smtClean="0"/>
              <a:t>) salarié(e)s comme administrateurs de filiales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Autoriser des directeurs salariés à accepter un poste d’administrateur dans des sociétés tierces ne présentant pas de risques de conflits d’intérêts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Encourager et soutenir  financièrement les candidats à se former à un poste d’administrateur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 Distribuer des jetons de présence en fonction des travaux menés.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b="1" dirty="0"/>
          </a:p>
          <a:p>
            <a:r>
              <a:rPr lang="fr-FR" sz="1800" b="1" dirty="0" smtClean="0"/>
              <a:t>Femmes et hommes candidats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Se faire connaître et élargir son relationnel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Par des formations spécifiques combler ses éventuelles lacunes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Penser à postuler à des postes d’administrateur à l’étranger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Quand le contexte y est favorable, mentionner un souhait de devenir administrateur à sa hiérarchie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Accumuler une expérience réelle via des postes d’administrateurs (membre du bureau) dans des organismes à but non lucratif</a:t>
            </a:r>
            <a:endParaRPr lang="fr-FR" dirty="0"/>
          </a:p>
        </p:txBody>
      </p:sp>
      <p:sp>
        <p:nvSpPr>
          <p:cNvPr id="4" name="Espace réservé du pied de page 3"/>
          <p:cNvSpPr txBox="1">
            <a:spLocks/>
          </p:cNvSpPr>
          <p:nvPr/>
        </p:nvSpPr>
        <p:spPr>
          <a:xfrm>
            <a:off x="197296" y="6309320"/>
            <a:ext cx="8534400" cy="39628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/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61181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55936" y="716045"/>
            <a:ext cx="8092528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tout renseignement sur </a:t>
            </a:r>
            <a:r>
              <a:rPr lang="fr-FR" alt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rapport</a:t>
            </a:r>
            <a:endParaRPr lang="fr-FR" alt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u="sng" dirty="0"/>
              <a:t>Contact: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/>
              <a:t>Guy Le Péchon, Associé/Gérant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/>
              <a:t>(06 16 31 07 15)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/>
              <a:t>guy.le-pechon@m4x.org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 dirty="0" err="1">
                <a:solidFill>
                  <a:schemeClr val="accent1">
                    <a:lumMod val="75000"/>
                  </a:schemeClr>
                </a:solidFill>
              </a:rPr>
              <a:t>G&amp;S</a:t>
            </a:r>
            <a:endParaRPr lang="fr-FR" altLang="fr-F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/>
              <a:t>Gouvernance &amp; Structures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 smtClean="0"/>
              <a:t>2 allée des Troènes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 smtClean="0"/>
              <a:t>92330 SCEAUX</a:t>
            </a:r>
            <a:endParaRPr lang="fr-FR" altLang="fr-FR" b="1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800" b="1" u="sng" dirty="0"/>
              <a:t>http://www.g-et-s.com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dirty="0"/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/>
          </a:p>
        </p:txBody>
      </p:sp>
      <p:pic>
        <p:nvPicPr>
          <p:cNvPr id="3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47762"/>
            <a:ext cx="20970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63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/>
          <a:stretch/>
        </p:blipFill>
        <p:spPr bwMode="auto">
          <a:xfrm>
            <a:off x="-146542" y="-7371"/>
            <a:ext cx="9290542" cy="6852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57606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/>
            </a:r>
            <a:br>
              <a:rPr lang="fr-FR" sz="36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8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2.        </a:t>
            </a: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- Professionnalisation</a:t>
            </a:r>
            <a:b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	</a:t>
            </a: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- Rec</a:t>
            </a:r>
            <a:r>
              <a:rPr lang="fr-FR" sz="2400" b="1" dirty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h</a:t>
            </a: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erche par profils adaptés</a:t>
            </a:r>
            <a:b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 	  pour les Présidents de Conseils et dirigeants</a:t>
            </a:r>
            <a:b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            - De nouveaux postes d’administrateurs!</a:t>
            </a:r>
            <a:b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               (loi du 4 aout 2014)</a:t>
            </a:r>
            <a:b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 </a:t>
            </a:r>
            <a:br>
              <a:rPr lang="fr-FR" sz="24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dirty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	</a:t>
            </a:r>
            <a:r>
              <a:rPr lang="fr-FR" sz="2400" b="1" i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En 2020, il est exigé que 40% de femmes 	administrateurs soient présentes   </a:t>
            </a:r>
            <a:br>
              <a:rPr lang="fr-FR" sz="2400" b="1" i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i="1" dirty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fr-FR" sz="2400" b="1" i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	</a:t>
            </a:r>
            <a:r>
              <a:rPr lang="fr-FR" sz="2400" b="1" i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dans les entreprises de plus de 250 salariés</a:t>
            </a:r>
            <a:br>
              <a:rPr lang="fr-FR" sz="2400" b="1" i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2400" b="1" i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             ( soit 4800 entreprises) au lieu   de 500 salariés de la loi 	Copé-Zimmermann en 2011 (40%en 2017) </a:t>
            </a:r>
            <a:endParaRPr lang="fr-FR" sz="2400" b="1" i="1" dirty="0">
              <a:solidFill>
                <a:srgbClr val="FF33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/>
          <a:stretch/>
        </p:blipFill>
        <p:spPr bwMode="auto">
          <a:xfrm>
            <a:off x="1" y="27237"/>
            <a:ext cx="9143999" cy="7046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564" y="188640"/>
            <a:ext cx="7848872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3. Femmes osez enfin votre valeur !</a:t>
            </a:r>
            <a:r>
              <a:rPr lang="fr-FR" b="1" dirty="0" smtClean="0">
                <a:solidFill>
                  <a:srgbClr val="FF3399"/>
                </a:solidFill>
                <a:latin typeface="Cambria" pitchFamily="18" charset="0"/>
              </a:rPr>
              <a:t> </a:t>
            </a:r>
            <a:endParaRPr lang="fr-FR" b="1" dirty="0">
              <a:solidFill>
                <a:srgbClr val="FF3399"/>
              </a:solidFill>
              <a:latin typeface="Cambria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968860" y="1742963"/>
            <a:ext cx="6957233" cy="138499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Agnès BRICARD</a:t>
            </a:r>
            <a:r>
              <a:rPr lang="fr-FR" sz="2000" dirty="0" smtClean="0"/>
              <a:t>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1600" dirty="0" smtClean="0"/>
              <a:t>Présidente Fondatrice de la Fédération Femmes </a:t>
            </a:r>
            <a:r>
              <a:rPr lang="fr-FR" sz="1600" dirty="0" smtClean="0"/>
              <a:t>Administrateurs,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1600" dirty="0" smtClean="0"/>
              <a:t>1</a:t>
            </a:r>
            <a:r>
              <a:rPr lang="fr-FR" sz="1600" baseline="30000" dirty="0" smtClean="0"/>
              <a:t>ère</a:t>
            </a:r>
            <a:r>
              <a:rPr lang="fr-FR" sz="1600" dirty="0" smtClean="0"/>
              <a:t> Femme Présidente du Conseil Supérieur de l’Ordre des </a:t>
            </a:r>
            <a:r>
              <a:rPr lang="fr-FR" sz="1600" dirty="0" err="1" smtClean="0"/>
              <a:t>Experts-Comptabes</a:t>
            </a:r>
            <a:r>
              <a:rPr lang="fr-FR" sz="1600" dirty="0" smtClean="0"/>
              <a:t>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1600" dirty="0" smtClean="0"/>
              <a:t>Auteur du Guide du  Routard du financement des Entreprise qui sera publié en novembre 2015</a:t>
            </a:r>
          </a:p>
        </p:txBody>
      </p:sp>
      <p:pic>
        <p:nvPicPr>
          <p:cNvPr id="11" name="Image 10" descr="D:\profils\NLEGUILLOU\Desktop\A.BRICARD  NOUVELLE 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1296145" cy="17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378146"/>
            <a:ext cx="1250563" cy="15481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8962" y="6139978"/>
            <a:ext cx="6757200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Eve Chegaray</a:t>
            </a:r>
            <a:endParaRPr lang="fr-FR" sz="2000" dirty="0" smtClean="0"/>
          </a:p>
          <a:p>
            <a:pPr lvl="0">
              <a:buClr>
                <a:srgbClr val="FF3399"/>
              </a:buClr>
              <a:buSzPct val="70000"/>
            </a:pPr>
            <a:r>
              <a:rPr lang="fr-FR" sz="2000" dirty="0" smtClean="0"/>
              <a:t>Journaliste BFM Business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327051"/>
            <a:ext cx="1296145" cy="1642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07116" y="4261432"/>
            <a:ext cx="6962169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Pascaline Le Berre </a:t>
            </a:r>
            <a:endParaRPr lang="fr-FR" sz="2000" dirty="0" smtClean="0"/>
          </a:p>
          <a:p>
            <a:pPr lvl="0">
              <a:buClr>
                <a:srgbClr val="FF3399"/>
              </a:buClr>
              <a:buSzPct val="70000"/>
            </a:pPr>
            <a:r>
              <a:rPr lang="fr-FR" sz="2000" dirty="0" smtClean="0"/>
              <a:t>Co-Auteur de l’ouvrage « Femmes osez enfin votre valeur !»</a:t>
            </a:r>
          </a:p>
        </p:txBody>
      </p:sp>
    </p:spTree>
    <p:extLst>
      <p:ext uri="{BB962C8B-B14F-4D97-AF65-F5344CB8AC3E}">
        <p14:creationId xmlns:p14="http://schemas.microsoft.com/office/powerpoint/2010/main" val="1174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1" grpId="0" animBg="1"/>
      <p:bldP spid="1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123"/>
            <a:ext cx="5328592" cy="65535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8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3526340" cy="2333996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/>
          <a:stretch/>
        </p:blipFill>
        <p:spPr bwMode="auto">
          <a:xfrm>
            <a:off x="-33318" y="-96314"/>
            <a:ext cx="9180512" cy="6913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35496" y="3318891"/>
            <a:ext cx="4764968" cy="3494485"/>
            <a:chOff x="3995936" y="3381380"/>
            <a:chExt cx="4439909" cy="3119575"/>
          </a:xfrm>
        </p:grpSpPr>
        <p:sp>
          <p:nvSpPr>
            <p:cNvPr id="18" name="Demi-cadre 17"/>
            <p:cNvSpPr/>
            <p:nvPr/>
          </p:nvSpPr>
          <p:spPr>
            <a:xfrm rot="5400000">
              <a:off x="7668245" y="3381480"/>
              <a:ext cx="767699" cy="767500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Demi-cadre 19"/>
            <p:cNvSpPr/>
            <p:nvPr/>
          </p:nvSpPr>
          <p:spPr>
            <a:xfrm rot="16200000">
              <a:off x="3995837" y="5733356"/>
              <a:ext cx="767699" cy="767500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Demi-cadre 20"/>
            <p:cNvSpPr/>
            <p:nvPr/>
          </p:nvSpPr>
          <p:spPr>
            <a:xfrm rot="10800000">
              <a:off x="7668344" y="5733256"/>
              <a:ext cx="767500" cy="767699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FF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938" y="3639415"/>
              <a:ext cx="3922016" cy="260698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Demi-cadre 18"/>
            <p:cNvSpPr/>
            <p:nvPr/>
          </p:nvSpPr>
          <p:spPr>
            <a:xfrm>
              <a:off x="3995936" y="3381381"/>
              <a:ext cx="767500" cy="767699"/>
            </a:xfrm>
            <a:prstGeom prst="halfFrame">
              <a:avLst>
                <a:gd name="adj1" fmla="val 25770"/>
                <a:gd name="adj2" fmla="val 25770"/>
              </a:avLst>
            </a:prstGeom>
            <a:solidFill>
              <a:srgbClr val="FF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8" name="Rectangle 27"/>
          <p:cNvSpPr/>
          <p:nvPr/>
        </p:nvSpPr>
        <p:spPr>
          <a:xfrm rot="19613869">
            <a:off x="4315508" y="4775696"/>
            <a:ext cx="573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3200" b="1" dirty="0">
              <a:solidFill>
                <a:srgbClr val="FF3399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872207"/>
          </a:xfrm>
        </p:spPr>
        <p:txBody>
          <a:bodyPr>
            <a:normAutofit/>
          </a:bodyPr>
          <a:lstStyle/>
          <a:p>
            <a:pPr marL="714375" indent="0">
              <a:lnSpc>
                <a:spcPct val="110000"/>
              </a:lnSpc>
              <a:buNone/>
              <a:tabLst>
                <a:tab pos="714375" algn="l"/>
              </a:tabLst>
            </a:pPr>
            <a:r>
              <a:rPr lang="fr-FR" sz="4400" b="1" dirty="0">
                <a:solidFill>
                  <a:srgbClr val="E40A6D"/>
                </a:solidFill>
                <a:latin typeface="Andalus" panose="02010000000000000000" pitchFamily="2" charset="-78"/>
                <a:cs typeface="Andalus" panose="02010000000000000000" pitchFamily="2" charset="-78"/>
              </a:rPr>
              <a:t>F</a:t>
            </a:r>
            <a:r>
              <a:rPr lang="fr-FR" sz="4400" b="1" dirty="0" smtClean="0">
                <a:solidFill>
                  <a:srgbClr val="E40A6D"/>
                </a:solidFill>
                <a:latin typeface="Andalus" panose="02010000000000000000" pitchFamily="2" charset="-78"/>
                <a:cs typeface="Andalus" panose="02010000000000000000" pitchFamily="2" charset="-78"/>
              </a:rPr>
              <a:t>emmes DAF</a:t>
            </a:r>
            <a:endParaRPr lang="fr-FR" b="1" dirty="0" smtClean="0">
              <a:latin typeface="Andalus" panose="02010000000000000000" pitchFamily="2" charset="-78"/>
              <a:cs typeface="Andalus" panose="02010000000000000000" pitchFamily="2" charset="-78"/>
            </a:endParaRPr>
          </a:p>
          <a:p>
            <a:pPr marL="363538" indent="0">
              <a:lnSpc>
                <a:spcPct val="110000"/>
              </a:lnSpc>
              <a:buNone/>
            </a:pPr>
            <a:r>
              <a:rPr lang="fr-FR" b="1" dirty="0" smtClean="0">
                <a:latin typeface="Andalus" panose="02010000000000000000" pitchFamily="2" charset="-78"/>
                <a:cs typeface="Andalus" panose="02010000000000000000" pitchFamily="2" charset="-78"/>
              </a:rPr>
              <a:t>Rejoignez une Association </a:t>
            </a:r>
            <a:endParaRPr lang="fr-FR" b="1" dirty="0">
              <a:latin typeface="Andalus" panose="02010000000000000000" pitchFamily="2" charset="-78"/>
              <a:cs typeface="Andalus" panose="020100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998288" y="3696851"/>
            <a:ext cx="3898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/>
              <a:t>Association Femmes AAA</a:t>
            </a:r>
            <a:r>
              <a:rPr lang="fr-FR" sz="1400" dirty="0" smtClean="0"/>
              <a:t>+ (Avocates)</a:t>
            </a:r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/>
              <a:t>Association des Femmes Huissiers de Justice </a:t>
            </a:r>
            <a:endParaRPr lang="fr-FR" sz="1400" dirty="0" smtClean="0"/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 </a:t>
            </a:r>
            <a:r>
              <a:rPr lang="fr-FR" sz="1400" dirty="0"/>
              <a:t>Française des Femmes Juristes </a:t>
            </a:r>
            <a:endParaRPr lang="fr-FR" sz="1400" dirty="0" smtClean="0"/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 </a:t>
            </a:r>
            <a:r>
              <a:rPr lang="fr-FR" sz="1400" dirty="0"/>
              <a:t>Administration Moderne </a:t>
            </a:r>
            <a:endParaRPr lang="fr-FR" sz="1400" dirty="0" smtClean="0"/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 </a:t>
            </a:r>
            <a:r>
              <a:rPr lang="fr-FR" sz="1400" dirty="0"/>
              <a:t>des Femmes diplômées d’expertise comptables diplômées </a:t>
            </a:r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/>
              <a:t>Association Femmes chefs </a:t>
            </a:r>
            <a:r>
              <a:rPr lang="fr-FR" sz="1400" dirty="0" smtClean="0"/>
              <a:t>d’Entreprises</a:t>
            </a:r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</a:t>
            </a:r>
            <a:r>
              <a:rPr lang="fr-FR" sz="1400" dirty="0"/>
              <a:t>  Femmes Ingénieurs </a:t>
            </a:r>
            <a:endParaRPr lang="fr-FR" sz="1400" dirty="0" smtClean="0"/>
          </a:p>
          <a:p>
            <a:pPr marL="285750" lvl="0" indent="-285750">
              <a:buClr>
                <a:srgbClr val="FF3399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 Conseil </a:t>
            </a:r>
            <a:r>
              <a:rPr lang="fr-FR" sz="1400" dirty="0"/>
              <a:t>Européen Femmes Entreprises et </a:t>
            </a:r>
            <a:r>
              <a:rPr lang="fr-FR" sz="1400" dirty="0" smtClean="0"/>
              <a:t>Commerce </a:t>
            </a:r>
          </a:p>
          <a:p>
            <a:pPr marL="285750" lvl="0" indent="-285750">
              <a:buClr>
                <a:srgbClr val="FF3399"/>
              </a:buClr>
              <a:buSzPct val="100000"/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 </a:t>
            </a:r>
            <a:r>
              <a:rPr lang="fr-FR" sz="1400" dirty="0"/>
              <a:t>Vox Femina </a:t>
            </a:r>
            <a:endParaRPr lang="fr-FR" sz="1400" dirty="0" smtClean="0"/>
          </a:p>
          <a:p>
            <a:pPr marL="285750" lvl="0" indent="-285750">
              <a:buClr>
                <a:srgbClr val="E40A6D"/>
              </a:buClr>
              <a:buFont typeface="Wingdings" panose="05000000000000000000" pitchFamily="2" charset="2"/>
              <a:buChar char="v"/>
            </a:pPr>
            <a:r>
              <a:rPr lang="fr-FR" sz="1400" dirty="0" smtClean="0"/>
              <a:t>Association Française des Femmes Fiscalistes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44208" y="24928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*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*     *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37626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prism dir="r" isContent="1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/>
          <a:stretch/>
        </p:blipFill>
        <p:spPr bwMode="auto">
          <a:xfrm>
            <a:off x="1" y="27237"/>
            <a:ext cx="9143999" cy="7046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564" y="188640"/>
            <a:ext cx="7848872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rgbClr val="FF3399"/>
                </a:solidFill>
                <a:latin typeface="Cambria" pitchFamily="18" charset="0"/>
              </a:rPr>
              <a:t>Introduction </a:t>
            </a:r>
            <a:endParaRPr lang="fr-FR" b="1" dirty="0">
              <a:solidFill>
                <a:srgbClr val="FF3399"/>
              </a:solidFill>
              <a:latin typeface="Cambria" pitchFamily="18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1968860" y="1742963"/>
            <a:ext cx="6957233" cy="138499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Agnès BRICARD</a:t>
            </a:r>
            <a:r>
              <a:rPr lang="fr-FR" sz="2000" dirty="0" smtClean="0"/>
              <a:t>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1600" dirty="0" smtClean="0"/>
              <a:t>Présidente Fondatrice de la Fédération Femmes </a:t>
            </a:r>
            <a:r>
              <a:rPr lang="fr-FR" sz="1600" dirty="0" smtClean="0"/>
              <a:t>Administrateurs,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1600" dirty="0" smtClean="0"/>
              <a:t>1</a:t>
            </a:r>
            <a:r>
              <a:rPr lang="fr-FR" sz="1600" baseline="30000" dirty="0" smtClean="0"/>
              <a:t>ère</a:t>
            </a:r>
            <a:r>
              <a:rPr lang="fr-FR" sz="1600" dirty="0" smtClean="0"/>
              <a:t> Femme Présidente du Conseil Supérieur de l’Ordre des </a:t>
            </a:r>
            <a:r>
              <a:rPr lang="fr-FR" sz="1600" dirty="0" err="1" smtClean="0"/>
              <a:t>Experts-Comptabes</a:t>
            </a:r>
            <a:r>
              <a:rPr lang="fr-FR" sz="1600" dirty="0" smtClean="0"/>
              <a:t>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1600" dirty="0" smtClean="0"/>
              <a:t>Auteur du Guide du  Routard du financement des Entreprise qui sera publié en novembre 2015</a:t>
            </a:r>
          </a:p>
        </p:txBody>
      </p:sp>
      <p:pic>
        <p:nvPicPr>
          <p:cNvPr id="11" name="Image 10" descr="D:\profils\NLEGUILLOU\Desktop\A.BRICARD  NOUVELLE 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12776"/>
            <a:ext cx="1296145" cy="17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5" y="3392996"/>
            <a:ext cx="1250563" cy="15481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21981" y="4136599"/>
            <a:ext cx="6757200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Eve Chegaray</a:t>
            </a:r>
            <a:endParaRPr lang="fr-FR" sz="2000" dirty="0" smtClean="0"/>
          </a:p>
          <a:p>
            <a:pPr lvl="0">
              <a:buClr>
                <a:srgbClr val="FF3399"/>
              </a:buClr>
              <a:buSzPct val="70000"/>
            </a:pPr>
            <a:r>
              <a:rPr lang="fr-FR" sz="2000" dirty="0" smtClean="0"/>
              <a:t>Journaliste BFM Business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215733"/>
            <a:ext cx="1296145" cy="16422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21981" y="6036866"/>
            <a:ext cx="6962169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Pascaline Le Berre </a:t>
            </a:r>
            <a:endParaRPr lang="fr-FR" sz="2000" dirty="0" smtClean="0"/>
          </a:p>
          <a:p>
            <a:pPr lvl="0">
              <a:buClr>
                <a:srgbClr val="FF3399"/>
              </a:buClr>
              <a:buSzPct val="70000"/>
            </a:pPr>
            <a:r>
              <a:rPr lang="fr-FR" sz="2000" dirty="0" smtClean="0"/>
              <a:t>Co-Auteur de l’ouvrage « Femmes osez enfin votre valeur !»</a:t>
            </a:r>
          </a:p>
        </p:txBody>
      </p:sp>
    </p:spTree>
    <p:extLst>
      <p:ext uri="{BB962C8B-B14F-4D97-AF65-F5344CB8AC3E}">
        <p14:creationId xmlns:p14="http://schemas.microsoft.com/office/powerpoint/2010/main" val="42053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1" grpId="0" animBg="1"/>
      <p:bldP spid="15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 15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6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00864" cy="12239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1. Statistiques </a:t>
            </a:r>
            <a:br>
              <a:rPr lang="fr-FR" sz="36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fr-FR" sz="3600" b="1" dirty="0" smtClean="0">
                <a:solidFill>
                  <a:srgbClr val="FF33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Gouvernance &amp; Structures  </a:t>
            </a:r>
            <a:endParaRPr lang="fr-FR" sz="3600" b="1" dirty="0">
              <a:solidFill>
                <a:srgbClr val="FF33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  <p:pic>
        <p:nvPicPr>
          <p:cNvPr id="9" name="Image 8" descr="D:\profils\NLEGUILLOU\Desktop\A.BRICARD  NOUVELLE PHO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4" y="3176917"/>
            <a:ext cx="1540767" cy="17642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411760" y="3893623"/>
            <a:ext cx="6345088" cy="1015663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Agnès BRICARD</a:t>
            </a:r>
            <a:r>
              <a:rPr lang="fr-FR" sz="2000" dirty="0" smtClean="0"/>
              <a:t>, </a:t>
            </a:r>
          </a:p>
          <a:p>
            <a:pPr lvl="0">
              <a:buClr>
                <a:srgbClr val="FF3399"/>
              </a:buClr>
              <a:buSzPct val="70000"/>
            </a:pPr>
            <a:r>
              <a:rPr lang="fr-FR" sz="2000" dirty="0" smtClean="0"/>
              <a:t>Présidente Fondatrice de la Fédération Femmes </a:t>
            </a:r>
            <a:r>
              <a:rPr lang="fr-FR" sz="2000" dirty="0" smtClean="0"/>
              <a:t>Administrateurs</a:t>
            </a:r>
            <a:endParaRPr lang="fr-FR" sz="2000" dirty="0" smtClean="0"/>
          </a:p>
        </p:txBody>
      </p:sp>
      <p:pic>
        <p:nvPicPr>
          <p:cNvPr id="12" name="Picture 2" descr="C:\Users\Agnès Bricard\Desktop\VANESSA\Logos\Charte_DAF2012_couv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1488"/>
            <a:ext cx="1582870" cy="46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1800200" cy="117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87824" y="28075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chemeClr val="accent1">
                    <a:lumMod val="75000"/>
                  </a:schemeClr>
                </a:solidFill>
              </a:rPr>
              <a:t>www.g-et-s.com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1" y="5360866"/>
            <a:ext cx="1581150" cy="1285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2104" y="5938855"/>
            <a:ext cx="6345088" cy="707886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lvl="0">
              <a:buClr>
                <a:srgbClr val="FF3399"/>
              </a:buClr>
              <a:buSzPct val="70000"/>
            </a:pPr>
            <a:r>
              <a:rPr lang="fr-FR" sz="2000" b="1" dirty="0" smtClean="0"/>
              <a:t>Brigitte LONGUET, </a:t>
            </a:r>
            <a:endParaRPr lang="fr-FR" sz="2000" dirty="0" smtClean="0"/>
          </a:p>
          <a:p>
            <a:pPr lvl="0">
              <a:buClr>
                <a:srgbClr val="FF3399"/>
              </a:buClr>
              <a:buSzPct val="70000"/>
            </a:pPr>
            <a:r>
              <a:rPr lang="fr-FR" sz="2000" dirty="0" smtClean="0"/>
              <a:t>Présidente </a:t>
            </a:r>
            <a:r>
              <a:rPr lang="fr-FR" sz="2000" dirty="0" smtClean="0"/>
              <a:t>de </a:t>
            </a:r>
            <a:r>
              <a:rPr lang="fr-FR" sz="2000" dirty="0" smtClean="0"/>
              <a:t>la Fédération Femmes </a:t>
            </a:r>
            <a:r>
              <a:rPr lang="fr-FR" sz="2000" dirty="0" smtClean="0"/>
              <a:t>Administrateurs</a:t>
            </a:r>
            <a:endParaRPr lang="fr-FR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923928" y="5569523"/>
            <a:ext cx="3003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solidFill>
                  <a:srgbClr val="FF3399"/>
                </a:solidFill>
              </a:rPr>
              <a:t>www.federation-femmes-administrateurs.com</a:t>
            </a:r>
            <a:endParaRPr lang="fr-FR" sz="10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5000">
        <p14:honeycomb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240" y="23359"/>
            <a:ext cx="2598415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24805"/>
            <a:ext cx="3826520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07544"/>
            <a:ext cx="20970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588" y="160338"/>
            <a:ext cx="63849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200" b="1" dirty="0">
                <a:solidFill>
                  <a:srgbClr val="0000FF"/>
                </a:solidFill>
              </a:rPr>
              <a:t>SITUATION AU 30 JUIN 2014 </a:t>
            </a:r>
            <a:endParaRPr lang="fr-FR" altLang="fr-FR" sz="3200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FF"/>
                </a:solidFill>
              </a:rPr>
              <a:t>LA PLACE DES ADMINISTRATRICES DANS LES SOCIÉTÉS </a:t>
            </a:r>
            <a:endParaRPr lang="fr-FR" altLang="fr-FR" sz="2400" dirty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0000FF"/>
                </a:solidFill>
              </a:rPr>
              <a:t>FRANÇAISES COTÉES SUR EURONEXT PARIS </a:t>
            </a:r>
            <a:endParaRPr lang="fr-FR" altLang="fr-FR" sz="2400" dirty="0">
              <a:solidFill>
                <a:srgbClr val="0000FF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93516" y="4981337"/>
            <a:ext cx="1903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>
                <a:solidFill>
                  <a:schemeClr val="accent1">
                    <a:lumMod val="75000"/>
                  </a:schemeClr>
                </a:solidFill>
              </a:rPr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536156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692150"/>
            <a:ext cx="8506717" cy="48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33400" y="116632"/>
            <a:ext cx="8763000" cy="569168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 smtClean="0">
                <a:solidFill>
                  <a:srgbClr val="0000FF"/>
                </a:solidFill>
              </a:rPr>
              <a:t>TAILLE ET MODE DE GOUVERNANCE DES SOCIÉTES ÉTUDIÉES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endParaRPr lang="fr-FR" alt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4" name="Text Box 192"/>
          <p:cNvSpPr txBox="1">
            <a:spLocks noChangeArrowheads="1"/>
          </p:cNvSpPr>
          <p:nvPr/>
        </p:nvSpPr>
        <p:spPr bwMode="auto">
          <a:xfrm>
            <a:off x="1384300" y="5670550"/>
            <a:ext cx="73739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/>
              <a:t>90 sociétés dont 75 « Small Caps » étudiées ont eu un Chiffre d’Affaires 2013 inférieur à 50 M€</a:t>
            </a:r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6444208" y="1118054"/>
            <a:ext cx="106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Un tiers</a:t>
            </a:r>
          </a:p>
        </p:txBody>
      </p:sp>
      <p:sp>
        <p:nvSpPr>
          <p:cNvPr id="6" name="ZoneTexte 11"/>
          <p:cNvSpPr txBox="1">
            <a:spLocks noChangeArrowheads="1"/>
          </p:cNvSpPr>
          <p:nvPr/>
        </p:nvSpPr>
        <p:spPr bwMode="auto">
          <a:xfrm>
            <a:off x="6379120" y="1627414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Un quart</a:t>
            </a:r>
          </a:p>
        </p:txBody>
      </p:sp>
      <p:sp>
        <p:nvSpPr>
          <p:cNvPr id="7" name="ZoneTexte 12"/>
          <p:cNvSpPr txBox="1">
            <a:spLocks noChangeArrowheads="1"/>
          </p:cNvSpPr>
          <p:nvPr/>
        </p:nvSpPr>
        <p:spPr bwMode="auto">
          <a:xfrm>
            <a:off x="6208194" y="2080078"/>
            <a:ext cx="2071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Presque la moitié</a:t>
            </a:r>
          </a:p>
        </p:txBody>
      </p:sp>
      <p:cxnSp>
        <p:nvCxnSpPr>
          <p:cNvPr id="8" name="Connecteur droit avec flèche 3"/>
          <p:cNvCxnSpPr>
            <a:cxnSpLocks noChangeShapeType="1"/>
          </p:cNvCxnSpPr>
          <p:nvPr/>
        </p:nvCxnSpPr>
        <p:spPr bwMode="auto">
          <a:xfrm flipH="1">
            <a:off x="6208194" y="4292600"/>
            <a:ext cx="177165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space réservé du pied de page 3"/>
          <p:cNvSpPr txBox="1">
            <a:spLocks/>
          </p:cNvSpPr>
          <p:nvPr/>
        </p:nvSpPr>
        <p:spPr>
          <a:xfrm>
            <a:off x="647700" y="6196834"/>
            <a:ext cx="8534400" cy="5334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/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422126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85800" y="188640"/>
            <a:ext cx="7990656" cy="95436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 smtClean="0">
                <a:solidFill>
                  <a:srgbClr val="0000FF"/>
                </a:solidFill>
              </a:rPr>
              <a:t>NOMBRE ET % 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>DE 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>FEMMES PRÉSIDENTES / DIRECTRICES GÉNÉRALES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/>
              <a:t/>
            </a:r>
            <a:br>
              <a:rPr lang="fr-FR" altLang="fr-FR" sz="2000" b="1" dirty="0" smtClean="0"/>
            </a:br>
            <a:endParaRPr lang="fr-FR" altLang="fr-FR" sz="2000" b="1" dirty="0" smtClean="0"/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H="1">
            <a:off x="6897688" y="1196975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112"/>
            <a:ext cx="8910612" cy="352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685800" y="6172200"/>
            <a:ext cx="8534400" cy="5334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/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91969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04523"/>
            <a:ext cx="8642374" cy="56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1167448" y="2153891"/>
            <a:ext cx="432048" cy="27363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Oval 2079"/>
          <p:cNvSpPr>
            <a:spLocks noChangeArrowheads="1"/>
          </p:cNvSpPr>
          <p:nvPr/>
        </p:nvSpPr>
        <p:spPr bwMode="auto">
          <a:xfrm>
            <a:off x="5789612" y="3237781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5" name="Oval 2081"/>
          <p:cNvSpPr>
            <a:spLocks noChangeArrowheads="1"/>
          </p:cNvSpPr>
          <p:nvPr/>
        </p:nvSpPr>
        <p:spPr bwMode="auto">
          <a:xfrm>
            <a:off x="7475537" y="988294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6" name="ZoneTexte 6"/>
          <p:cNvSpPr txBox="1">
            <a:spLocks noChangeArrowheads="1"/>
          </p:cNvSpPr>
          <p:nvPr/>
        </p:nvSpPr>
        <p:spPr bwMode="auto">
          <a:xfrm>
            <a:off x="2076042" y="1189188"/>
            <a:ext cx="4702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Nombre de sociétés n’ayant pas atteint les 20 %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CAC40 (4 sur 40)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FF0000"/>
                </a:solidFill>
              </a:rPr>
              <a:t>Big</a:t>
            </a:r>
            <a:r>
              <a:rPr lang="fr-FR" altLang="fr-FR" sz="1600" b="1" dirty="0">
                <a:solidFill>
                  <a:srgbClr val="FF0000"/>
                </a:solidFill>
              </a:rPr>
              <a:t> Caps non CAC40 (4 sur 87)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 err="1">
                <a:solidFill>
                  <a:srgbClr val="FF0000"/>
                </a:solidFill>
              </a:rPr>
              <a:t>Mid</a:t>
            </a:r>
            <a:r>
              <a:rPr lang="fr-FR" altLang="fr-FR" sz="1600" b="1" dirty="0">
                <a:solidFill>
                  <a:srgbClr val="FF0000"/>
                </a:solidFill>
              </a:rPr>
              <a:t> Caps (17 sur 108)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FF0000"/>
                </a:solidFill>
              </a:rPr>
              <a:t>Small Caps (51 sur 183)</a:t>
            </a:r>
          </a:p>
        </p:txBody>
      </p:sp>
      <p:cxnSp>
        <p:nvCxnSpPr>
          <p:cNvPr id="7" name="Connecteur droit avec flèche 15"/>
          <p:cNvCxnSpPr>
            <a:cxnSpLocks noChangeShapeType="1"/>
          </p:cNvCxnSpPr>
          <p:nvPr/>
        </p:nvCxnSpPr>
        <p:spPr bwMode="auto">
          <a:xfrm flipV="1">
            <a:off x="6450012" y="1377231"/>
            <a:ext cx="962025" cy="1008063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1804173" y="5616227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2007</a:t>
            </a:r>
          </a:p>
        </p:txBody>
      </p:sp>
      <p:sp>
        <p:nvSpPr>
          <p:cNvPr id="9" name="ZoneTexte 5"/>
          <p:cNvSpPr txBox="1">
            <a:spLocks noChangeArrowheads="1"/>
          </p:cNvSpPr>
          <p:nvPr/>
        </p:nvSpPr>
        <p:spPr bwMode="auto">
          <a:xfrm>
            <a:off x="2378848" y="5613052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2008</a:t>
            </a:r>
          </a:p>
        </p:txBody>
      </p:sp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3659960" y="5633388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2010</a:t>
            </a: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3009110" y="5633388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2009</a:t>
            </a:r>
          </a:p>
        </p:txBody>
      </p: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6554787" y="561746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2015</a:t>
            </a:r>
          </a:p>
        </p:txBody>
      </p:sp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5383990" y="5625056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2013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6018212" y="5628231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2014</a:t>
            </a:r>
          </a:p>
        </p:txBody>
      </p:sp>
      <p:sp>
        <p:nvSpPr>
          <p:cNvPr id="15" name="ZoneTexte 9"/>
          <p:cNvSpPr txBox="1">
            <a:spLocks noChangeArrowheads="1"/>
          </p:cNvSpPr>
          <p:nvPr/>
        </p:nvSpPr>
        <p:spPr bwMode="auto">
          <a:xfrm>
            <a:off x="7046098" y="5625799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2016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203699" y="5616227"/>
            <a:ext cx="677293" cy="1538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4237235" y="5625404"/>
            <a:ext cx="5338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2011</a:t>
            </a:r>
          </a:p>
        </p:txBody>
      </p:sp>
      <p:sp>
        <p:nvSpPr>
          <p:cNvPr id="18" name="ZoneTexte 9"/>
          <p:cNvSpPr txBox="1">
            <a:spLocks noChangeArrowheads="1"/>
          </p:cNvSpPr>
          <p:nvPr/>
        </p:nvSpPr>
        <p:spPr bwMode="auto">
          <a:xfrm>
            <a:off x="4759284" y="5625404"/>
            <a:ext cx="5437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1" dirty="0">
                <a:solidFill>
                  <a:srgbClr val="FF0000"/>
                </a:solidFill>
              </a:rPr>
              <a:t>2012</a:t>
            </a:r>
          </a:p>
        </p:txBody>
      </p:sp>
      <p:cxnSp>
        <p:nvCxnSpPr>
          <p:cNvPr id="19" name="Connecteur droit 18"/>
          <p:cNvCxnSpPr>
            <a:endCxn id="4" idx="2"/>
          </p:cNvCxnSpPr>
          <p:nvPr/>
        </p:nvCxnSpPr>
        <p:spPr bwMode="auto">
          <a:xfrm>
            <a:off x="1852612" y="3352081"/>
            <a:ext cx="3937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>
            <a:off x="1852612" y="1102594"/>
            <a:ext cx="562292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1208584" y="328171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%</a:t>
            </a:r>
            <a:endParaRPr lang="fr-FR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1383472" y="1201322"/>
            <a:ext cx="0" cy="1947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1" idx="2"/>
          </p:cNvCxnSpPr>
          <p:nvPr/>
        </p:nvCxnSpPr>
        <p:spPr>
          <a:xfrm>
            <a:off x="1383472" y="3651047"/>
            <a:ext cx="0" cy="1812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909746" y="2097510"/>
            <a:ext cx="334450" cy="27363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44822" y="67289"/>
            <a:ext cx="828464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altLang="fr-FR" sz="2000" b="1" dirty="0">
                <a:solidFill>
                  <a:srgbClr val="0000FF"/>
                </a:solidFill>
              </a:rPr>
              <a:t>É</a:t>
            </a:r>
            <a:r>
              <a:rPr lang="fr-FR" sz="2000" b="1" dirty="0">
                <a:solidFill>
                  <a:srgbClr val="0000FF"/>
                </a:solidFill>
              </a:rPr>
              <a:t>VOLUTION DES %</a:t>
            </a:r>
          </a:p>
          <a:p>
            <a:pPr algn="ctr"/>
            <a:r>
              <a:rPr lang="fr-FR" sz="2000" b="1" dirty="0">
                <a:solidFill>
                  <a:srgbClr val="0000FF"/>
                </a:solidFill>
              </a:rPr>
              <a:t>DES POSTES OCCUP</a:t>
            </a:r>
            <a:r>
              <a:rPr lang="fr-FR" altLang="fr-FR" sz="2000" b="1" dirty="0">
                <a:solidFill>
                  <a:srgbClr val="0000FF"/>
                </a:solidFill>
              </a:rPr>
              <a:t>É</a:t>
            </a:r>
            <a:r>
              <a:rPr lang="fr-FR" sz="2000" b="1" dirty="0">
                <a:solidFill>
                  <a:srgbClr val="0000FF"/>
                </a:solidFill>
              </a:rPr>
              <a:t>S PAR DES ADMINISTRATRICES</a:t>
            </a:r>
          </a:p>
          <a:p>
            <a:pPr algn="ctr"/>
            <a:r>
              <a:rPr lang="fr-FR" sz="2000" b="1" dirty="0">
                <a:solidFill>
                  <a:srgbClr val="0000FF"/>
                </a:solidFill>
              </a:rPr>
              <a:t> / TOTAL DES POSTES D’ADMINISTRATEURS</a:t>
            </a:r>
          </a:p>
        </p:txBody>
      </p:sp>
      <p:sp>
        <p:nvSpPr>
          <p:cNvPr id="26" name="Espace réservé du pied de page 3"/>
          <p:cNvSpPr txBox="1">
            <a:spLocks/>
          </p:cNvSpPr>
          <p:nvPr/>
        </p:nvSpPr>
        <p:spPr>
          <a:xfrm>
            <a:off x="685800" y="6172200"/>
            <a:ext cx="8534400" cy="5334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/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89755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9814" y="106710"/>
            <a:ext cx="84201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smtClean="0">
                <a:solidFill>
                  <a:srgbClr val="0000FF"/>
                </a:solidFill>
              </a:rPr>
              <a:t>NOMBRE DE POSTES (*) A « FÉMINISER »  (**) AVANT 2014 ET 2017</a:t>
            </a:r>
            <a:br>
              <a:rPr lang="fr-FR" altLang="fr-FR" sz="2000" b="1" smtClean="0">
                <a:solidFill>
                  <a:srgbClr val="0000FF"/>
                </a:solidFill>
              </a:rPr>
            </a:br>
            <a:r>
              <a:rPr lang="fr-FR" altLang="fr-FR" sz="2000" b="1" smtClean="0">
                <a:solidFill>
                  <a:srgbClr val="0000FF"/>
                </a:solidFill>
              </a:rPr>
              <a:t>DANS LES 418 SOCIÉTÉS ÉTUDIÉES </a:t>
            </a:r>
            <a:endParaRPr lang="fr-FR" altLang="fr-FR" sz="2000" b="1" dirty="0" smtClean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3607" y="3353916"/>
            <a:ext cx="757794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(*)    </a:t>
            </a:r>
            <a:r>
              <a:rPr lang="fr-FR" sz="1600" dirty="0"/>
              <a:t>Le nombre de femmes, </a:t>
            </a:r>
            <a:r>
              <a:rPr lang="fr-FR" sz="1600" dirty="0" smtClean="0"/>
              <a:t>personnes physiques </a:t>
            </a:r>
            <a:r>
              <a:rPr lang="fr-FR" sz="1600" dirty="0"/>
              <a:t>sera moindre du fait des cumuls </a:t>
            </a:r>
          </a:p>
          <a:p>
            <a:pPr>
              <a:defRPr/>
            </a:pPr>
            <a:r>
              <a:rPr lang="fr-FR" sz="1600" dirty="0"/>
              <a:t>(**)  </a:t>
            </a:r>
            <a:r>
              <a:rPr lang="fr-FR" sz="1600" dirty="0" smtClean="0"/>
              <a:t>Féminisation par substitution d’un homme par une femme,                             </a:t>
            </a:r>
          </a:p>
          <a:p>
            <a:pPr>
              <a:defRPr/>
            </a:pPr>
            <a:r>
              <a:rPr lang="fr-FR" sz="1600" dirty="0"/>
              <a:t> </a:t>
            </a:r>
            <a:r>
              <a:rPr lang="fr-FR" sz="1600" dirty="0" smtClean="0"/>
              <a:t>        donc sans </a:t>
            </a:r>
            <a:r>
              <a:rPr lang="fr-FR" sz="1600" dirty="0"/>
              <a:t>« féminiser » le Conseil par ajout d’une </a:t>
            </a:r>
            <a:r>
              <a:rPr lang="fr-FR" sz="1600" dirty="0" smtClean="0"/>
              <a:t>femme.</a:t>
            </a:r>
            <a:endParaRPr lang="fr-FR" sz="1600" dirty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dirty="0"/>
              <a:t> Pour l’ensemble des sociétés cotées sur Euronext, il faut ajouter 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/>
              <a:t>les renouvellements et 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/>
              <a:t>le cas des  « </a:t>
            </a:r>
            <a:r>
              <a:rPr lang="fr-FR" sz="1600" dirty="0" err="1"/>
              <a:t>Mid</a:t>
            </a:r>
            <a:r>
              <a:rPr lang="fr-FR" sz="1600" dirty="0"/>
              <a:t> et Small Caps » non incluses dans l’échantillon</a:t>
            </a:r>
          </a:p>
          <a:p>
            <a:pPr marL="285750" indent="-285750">
              <a:buFontTx/>
              <a:buChar char="-"/>
              <a:defRPr/>
            </a:pPr>
            <a:endParaRPr lang="fr-FR" sz="1600" b="1" dirty="0"/>
          </a:p>
          <a:p>
            <a:pPr algn="ctr">
              <a:defRPr/>
            </a:pPr>
            <a:r>
              <a:rPr lang="fr-FR" sz="2000" b="1" dirty="0">
                <a:solidFill>
                  <a:srgbClr val="00B050"/>
                </a:solidFill>
              </a:rPr>
              <a:t>Le chiffre de </a:t>
            </a:r>
            <a:r>
              <a:rPr lang="fr-FR" sz="2000" b="1" dirty="0" smtClean="0">
                <a:solidFill>
                  <a:srgbClr val="00B050"/>
                </a:solidFill>
              </a:rPr>
              <a:t>516 </a:t>
            </a:r>
            <a:r>
              <a:rPr lang="fr-FR" sz="2000" b="1" dirty="0">
                <a:solidFill>
                  <a:srgbClr val="00B050"/>
                </a:solidFill>
              </a:rPr>
              <a:t>est donc un chiffre </a:t>
            </a:r>
            <a:r>
              <a:rPr lang="fr-FR" sz="2000" b="1" dirty="0" smtClean="0">
                <a:solidFill>
                  <a:srgbClr val="00B050"/>
                </a:solidFill>
              </a:rPr>
              <a:t>minimum</a:t>
            </a:r>
            <a:endParaRPr lang="fr-FR" sz="2000" b="1" dirty="0">
              <a:solidFill>
                <a:srgbClr val="00B050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47444"/>
            <a:ext cx="62396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685800" y="6172200"/>
            <a:ext cx="8534400" cy="5334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/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389939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58616" y="476672"/>
            <a:ext cx="8031829" cy="158417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000" b="1" dirty="0" smtClean="0">
                <a:solidFill>
                  <a:srgbClr val="0000FF"/>
                </a:solidFill>
              </a:rPr>
              <a:t>DELIBÉRATION DU CONSEIL 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>SUR 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>LA POLITIQUE DE LA SOCIÉTÉ 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>EN MATI</a:t>
            </a:r>
            <a:r>
              <a:rPr lang="fr-FR" sz="2000" b="1" dirty="0" smtClean="0">
                <a:solidFill>
                  <a:srgbClr val="0000FF"/>
                </a:solidFill>
              </a:rPr>
              <a:t>È</a:t>
            </a:r>
            <a:r>
              <a:rPr lang="fr-FR" altLang="fr-FR" sz="2000" b="1" dirty="0" smtClean="0">
                <a:solidFill>
                  <a:srgbClr val="0000FF"/>
                </a:solidFill>
              </a:rPr>
              <a:t>RE 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>D’ ÉGALITE PROFESSIONNELLE ET SALARIALE</a:t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00FF"/>
                </a:solidFill>
              </a:rPr>
              <a:t/>
            </a:r>
            <a:br>
              <a:rPr lang="fr-FR" altLang="fr-FR" sz="2000" b="1" dirty="0" smtClean="0">
                <a:solidFill>
                  <a:srgbClr val="0000FF"/>
                </a:solidFill>
              </a:rPr>
            </a:br>
            <a:r>
              <a:rPr lang="fr-FR" altLang="fr-FR" sz="2000" b="1" dirty="0" smtClean="0">
                <a:solidFill>
                  <a:srgbClr val="0066FF"/>
                </a:solidFill>
              </a:rPr>
              <a:t/>
            </a:r>
            <a:br>
              <a:rPr lang="fr-FR" altLang="fr-FR" sz="2000" b="1" dirty="0" smtClean="0">
                <a:solidFill>
                  <a:srgbClr val="0066FF"/>
                </a:solidFill>
              </a:rPr>
            </a:br>
            <a:endParaRPr lang="fr-FR" altLang="fr-FR" sz="2000" b="1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04864"/>
            <a:ext cx="864096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>
            <a:off x="5385048" y="3356992"/>
            <a:ext cx="79208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avec flèche 4"/>
          <p:cNvCxnSpPr/>
          <p:nvPr/>
        </p:nvCxnSpPr>
        <p:spPr bwMode="auto">
          <a:xfrm flipV="1">
            <a:off x="5385048" y="3645026"/>
            <a:ext cx="792088" cy="3600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685800" y="6172200"/>
            <a:ext cx="7313536" cy="533400"/>
          </a:xfrm>
          <a:prstGeom prst="rect">
            <a:avLst/>
          </a:prstGeom>
          <a:noFill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 u="sng" dirty="0"/>
              <a:t>www.g-et-s.com</a:t>
            </a:r>
          </a:p>
        </p:txBody>
      </p:sp>
    </p:spTree>
    <p:extLst>
      <p:ext uri="{BB962C8B-B14F-4D97-AF65-F5344CB8AC3E}">
        <p14:creationId xmlns:p14="http://schemas.microsoft.com/office/powerpoint/2010/main" val="796198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537</Words>
  <Application>Microsoft Office PowerPoint</Application>
  <PresentationFormat>Affichage à l'écran (4:3)</PresentationFormat>
  <Paragraphs>126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Introduction </vt:lpstr>
      <vt:lpstr>1. Statistiques  Gouvernance &amp; Structures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2.        - Professionnalisation  - Recherche par profils adaptés      pour les Présidents de Conseils et dirigeants              - De nouveaux postes d’administrateurs!                 (loi du 4 aout 2014)     En 2020, il est exigé que 40% de femmes  administrateurs soient présentes      dans les entreprises de plus de 250 salariés              ( soit 4800 entreprises) au lieu   de 500 salariés de la loi  Copé-Zimmermann en 2011 (40%en 2017) </vt:lpstr>
      <vt:lpstr>3. Femmes osez enfin votre valeur ! </vt:lpstr>
      <vt:lpstr>Présentation PowerPoint</vt:lpstr>
      <vt:lpstr>Présentation PowerPoint</vt:lpstr>
    </vt:vector>
  </TitlesOfParts>
  <Company>CSOEC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</dc:title>
  <dc:creator>Anne BUCHNER</dc:creator>
  <cp:lastModifiedBy>C Marques</cp:lastModifiedBy>
  <cp:revision>240</cp:revision>
  <cp:lastPrinted>2015-07-06T17:08:03Z</cp:lastPrinted>
  <dcterms:created xsi:type="dcterms:W3CDTF">2013-02-21T10:14:23Z</dcterms:created>
  <dcterms:modified xsi:type="dcterms:W3CDTF">2015-07-06T17:12:17Z</dcterms:modified>
</cp:coreProperties>
</file>